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1"/>
  </p:notesMasterIdLst>
  <p:handoutMasterIdLst>
    <p:handoutMasterId r:id="rId52"/>
  </p:handoutMasterIdLst>
  <p:sldIdLst>
    <p:sldId id="256" r:id="rId2"/>
    <p:sldId id="325" r:id="rId3"/>
    <p:sldId id="284" r:id="rId4"/>
    <p:sldId id="264" r:id="rId5"/>
    <p:sldId id="266" r:id="rId6"/>
    <p:sldId id="276" r:id="rId7"/>
    <p:sldId id="306" r:id="rId8"/>
    <p:sldId id="288" r:id="rId9"/>
    <p:sldId id="277" r:id="rId10"/>
    <p:sldId id="290" r:id="rId11"/>
    <p:sldId id="294" r:id="rId12"/>
    <p:sldId id="295" r:id="rId13"/>
    <p:sldId id="297" r:id="rId14"/>
    <p:sldId id="302" r:id="rId15"/>
    <p:sldId id="296" r:id="rId16"/>
    <p:sldId id="257" r:id="rId17"/>
    <p:sldId id="299" r:id="rId18"/>
    <p:sldId id="279" r:id="rId19"/>
    <p:sldId id="280" r:id="rId20"/>
    <p:sldId id="263" r:id="rId21"/>
    <p:sldId id="287" r:id="rId22"/>
    <p:sldId id="272" r:id="rId23"/>
    <p:sldId id="275" r:id="rId24"/>
    <p:sldId id="291" r:id="rId25"/>
    <p:sldId id="323" r:id="rId26"/>
    <p:sldId id="262" r:id="rId27"/>
    <p:sldId id="271" r:id="rId28"/>
    <p:sldId id="313" r:id="rId29"/>
    <p:sldId id="318" r:id="rId30"/>
    <p:sldId id="319" r:id="rId31"/>
    <p:sldId id="320" r:id="rId32"/>
    <p:sldId id="289" r:id="rId33"/>
    <p:sldId id="286" r:id="rId34"/>
    <p:sldId id="304" r:id="rId35"/>
    <p:sldId id="312" r:id="rId36"/>
    <p:sldId id="321" r:id="rId37"/>
    <p:sldId id="314" r:id="rId38"/>
    <p:sldId id="305" r:id="rId39"/>
    <p:sldId id="322" r:id="rId40"/>
    <p:sldId id="298" r:id="rId41"/>
    <p:sldId id="315" r:id="rId42"/>
    <p:sldId id="307" r:id="rId43"/>
    <p:sldId id="316" r:id="rId44"/>
    <p:sldId id="300" r:id="rId45"/>
    <p:sldId id="324" r:id="rId46"/>
    <p:sldId id="308" r:id="rId47"/>
    <p:sldId id="301" r:id="rId48"/>
    <p:sldId id="282" r:id="rId49"/>
    <p:sldId id="260"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p:restoredTop sz="93112"/>
  </p:normalViewPr>
  <p:slideViewPr>
    <p:cSldViewPr snapToGrid="0" snapToObjects="1">
      <p:cViewPr varScale="1">
        <p:scale>
          <a:sx n="106" d="100"/>
          <a:sy n="106" d="100"/>
        </p:scale>
        <p:origin x="1688"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DFC96CD-7C11-F94E-9B3D-87C81C80037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ADFC0D5-DF3A-9942-AE38-EE67A8A5B58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960C036-501C-4C45-AAA4-C1388B5EC47C}" type="datetimeFigureOut">
              <a:rPr lang="en-US" smtClean="0"/>
              <a:t>3/12/2018</a:t>
            </a:fld>
            <a:endParaRPr lang="en-US"/>
          </a:p>
        </p:txBody>
      </p:sp>
      <p:sp>
        <p:nvSpPr>
          <p:cNvPr id="4" name="Footer Placeholder 3">
            <a:extLst>
              <a:ext uri="{FF2B5EF4-FFF2-40B4-BE49-F238E27FC236}">
                <a16:creationId xmlns:a16="http://schemas.microsoft.com/office/drawing/2014/main" id="{C595FD2C-BBED-BD48-A60E-9F726B3C812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06D3ED1-4D04-034F-A68D-CA3A2AC7BDB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9ED747C-D2E1-A347-895D-932FF02610E0}" type="slidenum">
              <a:rPr lang="en-US" smtClean="0"/>
              <a:t>‹#›</a:t>
            </a:fld>
            <a:endParaRPr lang="en-US"/>
          </a:p>
        </p:txBody>
      </p:sp>
    </p:spTree>
    <p:extLst>
      <p:ext uri="{BB962C8B-B14F-4D97-AF65-F5344CB8AC3E}">
        <p14:creationId xmlns:p14="http://schemas.microsoft.com/office/powerpoint/2010/main" val="2988387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919832-C9A2-3247-9ED8-FEE7672002CE}" type="datetimeFigureOut">
              <a:rPr lang="en-US" smtClean="0"/>
              <a:t>3/12/2018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632736-E34C-C743-B0CF-DC4BA80D0E22}" type="slidenum">
              <a:rPr lang="en-US" smtClean="0"/>
              <a:t>‹#›</a:t>
            </a:fld>
            <a:endParaRPr lang="en-US"/>
          </a:p>
        </p:txBody>
      </p:sp>
    </p:spTree>
    <p:extLst>
      <p:ext uri="{BB962C8B-B14F-4D97-AF65-F5344CB8AC3E}">
        <p14:creationId xmlns:p14="http://schemas.microsoft.com/office/powerpoint/2010/main" val="108800169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legerdessinsetgouaches.com/tableaux/projet-de-camouflage-de-la-tour-eiffel/"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youtube.com/watch?v=xXFpRZMdLc4" TargetMode="External"/><Relationship Id="rId2" Type="http://schemas.openxmlformats.org/officeDocument/2006/relationships/slide" Target="../slides/slide48.xml"/><Relationship Id="rId1" Type="http://schemas.openxmlformats.org/officeDocument/2006/relationships/notesMaster" Target="../notesMasters/notesMaster1.xml"/><Relationship Id="rId5" Type="http://schemas.openxmlformats.org/officeDocument/2006/relationships/hyperlink" Target="https://www.frenchtoday.com/french-poetry-reading/le-niagara-louis-frechette" TargetMode="External"/><Relationship Id="rId4" Type="http://schemas.openxmlformats.org/officeDocument/2006/relationships/hyperlink" Target="https://www.youtube.com/watch?v=AkCOrQGqdNM"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ogle.se/search?client=safari&amp;rls=en&amp;dcr=0&amp;q=Montreal&amp;stick=H4sIAAAAAAAAAOPgE-LUz9U3MMwpi89S4gAxTY0KzLXEspOt9AtS8wtyUoFUUXF-nlVSflEeANQShRkvAAAA&amp;sa=X&amp;ved=0ahUKEwjZjo2MgdXZAhVBZlAKHWOQCUcQmxMImQEoATAU"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Using Poetry’s “language” in the FL Classroom. </a:t>
            </a:r>
            <a:r>
              <a:rPr lang="en-US" sz="1200" b="1" kern="1200" dirty="0">
                <a:solidFill>
                  <a:schemeClr val="tx1"/>
                </a:solidFill>
                <a:effectLst/>
                <a:latin typeface="+mn-lt"/>
                <a:ea typeface="+mn-ea"/>
                <a:cs typeface="+mn-cs"/>
              </a:rPr>
              <a:t>(La </a:t>
            </a:r>
            <a:r>
              <a:rPr lang="en-US" sz="1200" b="1" kern="1200" dirty="0" err="1">
                <a:solidFill>
                  <a:schemeClr val="tx1"/>
                </a:solidFill>
                <a:effectLst/>
                <a:latin typeface="+mn-lt"/>
                <a:ea typeface="+mn-ea"/>
                <a:cs typeface="+mn-cs"/>
              </a:rPr>
              <a:t>Poésie</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comme</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Outil</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dans</a:t>
            </a:r>
            <a:r>
              <a:rPr lang="en-US" sz="1200" b="1" kern="1200" dirty="0">
                <a:solidFill>
                  <a:schemeClr val="tx1"/>
                </a:solidFill>
                <a:effectLst/>
                <a:latin typeface="+mn-lt"/>
                <a:ea typeface="+mn-ea"/>
                <a:cs typeface="+mn-cs"/>
              </a:rPr>
              <a:t> la </a:t>
            </a:r>
            <a:r>
              <a:rPr lang="en-US" sz="1200" b="1" kern="1200" dirty="0" err="1">
                <a:solidFill>
                  <a:schemeClr val="tx1"/>
                </a:solidFill>
                <a:effectLst/>
                <a:latin typeface="+mn-lt"/>
                <a:ea typeface="+mn-ea"/>
                <a:cs typeface="+mn-cs"/>
              </a:rPr>
              <a:t>Classe</a:t>
            </a:r>
            <a:r>
              <a:rPr lang="en-US" sz="1200" b="1" kern="1200" dirty="0">
                <a:solidFill>
                  <a:schemeClr val="tx1"/>
                </a:solidFill>
                <a:effectLst/>
                <a:latin typeface="+mn-lt"/>
                <a:ea typeface="+mn-ea"/>
                <a:cs typeface="+mn-cs"/>
              </a:rPr>
              <a:t> de </a:t>
            </a:r>
            <a:r>
              <a:rPr lang="en-US" sz="1200" b="1" kern="1200" dirty="0" err="1">
                <a:solidFill>
                  <a:schemeClr val="tx1"/>
                </a:solidFill>
                <a:effectLst/>
                <a:latin typeface="+mn-lt"/>
                <a:ea typeface="+mn-ea"/>
                <a:cs typeface="+mn-cs"/>
              </a:rPr>
              <a:t>Français</a:t>
            </a:r>
            <a:r>
              <a:rPr lang="en-US" sz="1200" b="1" kern="1200" dirty="0">
                <a:solidFill>
                  <a:schemeClr val="tx1"/>
                </a:solidFill>
                <a:effectLst/>
                <a:latin typeface="+mn-lt"/>
                <a:ea typeface="+mn-ea"/>
                <a:cs typeface="+mn-cs"/>
              </a:rPr>
              <a:t> </a:t>
            </a:r>
            <a:endParaRPr lang="en-US" dirty="0"/>
          </a:p>
          <a:p>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1</a:t>
            </a:fld>
            <a:endParaRPr lang="en-US"/>
          </a:p>
        </p:txBody>
      </p:sp>
    </p:spTree>
    <p:extLst>
      <p:ext uri="{BB962C8B-B14F-4D97-AF65-F5344CB8AC3E}">
        <p14:creationId xmlns:p14="http://schemas.microsoft.com/office/powerpoint/2010/main" val="3870729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a:p>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20</a:t>
            </a:fld>
            <a:endParaRPr lang="en-US"/>
          </a:p>
        </p:txBody>
      </p:sp>
    </p:spTree>
    <p:extLst>
      <p:ext uri="{BB962C8B-B14F-4D97-AF65-F5344CB8AC3E}">
        <p14:creationId xmlns:p14="http://schemas.microsoft.com/office/powerpoint/2010/main" val="2271173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i="1" dirty="0"/>
              <a:t>outlined spell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 </a:t>
            </a:r>
            <a:r>
              <a:rPr lang="en-US" i="1" dirty="0"/>
              <a:t>astonish! Spilt by light</a:t>
            </a:r>
          </a:p>
          <a:p>
            <a:r>
              <a:rPr lang="en-US" dirty="0"/>
              <a:t>Line 4: 8 </a:t>
            </a:r>
            <a:r>
              <a:rPr lang="en-US" dirty="0" err="1"/>
              <a:t>syllabes</a:t>
            </a:r>
            <a:r>
              <a:rPr lang="en-US" dirty="0"/>
              <a:t>    </a:t>
            </a:r>
            <a:r>
              <a:rPr lang="en-US" i="1" dirty="0"/>
              <a:t>Moon, friend, speak beyond lonesome night—</a:t>
            </a:r>
            <a:endParaRPr lang="en-US" dirty="0"/>
          </a:p>
          <a:p>
            <a:r>
              <a:rPr lang="en-US" dirty="0"/>
              <a:t>Line 5: 2 </a:t>
            </a:r>
            <a:r>
              <a:rPr lang="en-US" dirty="0" err="1"/>
              <a:t>syllabes</a:t>
            </a:r>
            <a:r>
              <a:rPr lang="en-US" dirty="0"/>
              <a:t>    </a:t>
            </a:r>
            <a:r>
              <a:rPr lang="en-US" i="1" dirty="0"/>
              <a:t>star sight</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21</a:t>
            </a:fld>
            <a:endParaRPr lang="en-US"/>
          </a:p>
        </p:txBody>
      </p:sp>
    </p:spTree>
    <p:extLst>
      <p:ext uri="{BB962C8B-B14F-4D97-AF65-F5344CB8AC3E}">
        <p14:creationId xmlns:p14="http://schemas.microsoft.com/office/powerpoint/2010/main" val="14244377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Art as eye print…Poem as instructions for voice print… When our imaginations meet a mind decidedly not like ours, </a:t>
            </a:r>
          </a:p>
          <a:p>
            <a:r>
              <a:rPr lang="en-US" dirty="0" err="1"/>
              <a:t>J’imagine</a:t>
            </a:r>
            <a:r>
              <a:rPr lang="en-US" dirty="0"/>
              <a:t>… et me </a:t>
            </a:r>
            <a:r>
              <a:rPr lang="en-US" dirty="0" err="1"/>
              <a:t>demande</a:t>
            </a:r>
            <a:r>
              <a:rPr lang="en-US" dirty="0"/>
              <a:t>… </a:t>
            </a:r>
            <a:r>
              <a:rPr lang="en-US" dirty="0" err="1"/>
              <a:t>quand</a:t>
            </a:r>
            <a:r>
              <a:rPr lang="en-US" dirty="0"/>
              <a:t> je rencontre </a:t>
            </a:r>
            <a:r>
              <a:rPr lang="en-US" dirty="0" err="1"/>
              <a:t>l’autre</a:t>
            </a:r>
            <a:r>
              <a:rPr lang="en-US" dirty="0"/>
              <a:t>, “je” se </a:t>
            </a:r>
            <a:r>
              <a:rPr lang="en-US" dirty="0" err="1"/>
              <a:t>demande</a:t>
            </a:r>
            <a:r>
              <a:rPr lang="en-US" dirty="0"/>
              <a:t>…</a:t>
            </a:r>
          </a:p>
          <a:p>
            <a:r>
              <a:rPr lang="en-US" dirty="0"/>
              <a:t>our own nature is suddenly called into question.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there-is-nothing-I-won’t-do-to-live.. (Ginsberg)</a:t>
            </a:r>
          </a:p>
          <a:p>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22</a:t>
            </a:fld>
            <a:endParaRPr lang="en-US"/>
          </a:p>
        </p:txBody>
      </p:sp>
    </p:spTree>
    <p:extLst>
      <p:ext uri="{BB962C8B-B14F-4D97-AF65-F5344CB8AC3E}">
        <p14:creationId xmlns:p14="http://schemas.microsoft.com/office/powerpoint/2010/main" val="33388563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comme</a:t>
            </a:r>
            <a:r>
              <a:rPr lang="en-US" dirty="0"/>
              <a:t> </a:t>
            </a:r>
            <a:r>
              <a:rPr lang="en-US" dirty="0" err="1"/>
              <a:t>dit</a:t>
            </a:r>
            <a:r>
              <a:rPr lang="en-US" dirty="0"/>
              <a:t> Blake,</a:t>
            </a:r>
          </a:p>
          <a:p>
            <a:r>
              <a:rPr lang="en-US" dirty="0"/>
              <a:t>“Ah Sun-flower! </a:t>
            </a:r>
          </a:p>
          <a:p>
            <a:r>
              <a:rPr lang="en-US" dirty="0"/>
              <a:t>weary of time,</a:t>
            </a:r>
          </a:p>
          <a:p>
            <a:r>
              <a:rPr lang="en-US" dirty="0"/>
              <a:t>Who </a:t>
            </a:r>
            <a:r>
              <a:rPr lang="en-US" dirty="0" err="1"/>
              <a:t>countest</a:t>
            </a:r>
            <a:r>
              <a:rPr lang="en-US" dirty="0"/>
              <a:t> the steps </a:t>
            </a:r>
          </a:p>
          <a:p>
            <a:r>
              <a:rPr lang="en-US" dirty="0"/>
              <a:t>of the Sun</a:t>
            </a:r>
            <a:r>
              <a:rPr lang="en-US" dirty="0">
                <a:sym typeface="Wingdings" pitchFamily="2" charset="2"/>
              </a:rPr>
              <a:t>…”</a:t>
            </a:r>
            <a:endParaRPr lang="en-US" dirty="0"/>
          </a:p>
          <a:p>
            <a:r>
              <a:rPr lang="en-US" dirty="0"/>
              <a:t>-- Wm Blake</a:t>
            </a:r>
          </a:p>
          <a:p>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23</a:t>
            </a:fld>
            <a:endParaRPr lang="en-US"/>
          </a:p>
        </p:txBody>
      </p:sp>
    </p:spTree>
    <p:extLst>
      <p:ext uri="{BB962C8B-B14F-4D97-AF65-F5344CB8AC3E}">
        <p14:creationId xmlns:p14="http://schemas.microsoft.com/office/powerpoint/2010/main" val="19277506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matthewsalomon.wordpress.com</a:t>
            </a:r>
            <a:r>
              <a:rPr lang="en-US" dirty="0"/>
              <a:t>/2009/02/19/</a:t>
            </a:r>
            <a:r>
              <a:rPr lang="en-US" dirty="0" err="1"/>
              <a:t>andre-breton-tournesolsunflower</a:t>
            </a:r>
            <a:r>
              <a:rPr lang="en-US" dirty="0"/>
              <a:t>/</a:t>
            </a:r>
          </a:p>
          <a:p>
            <a:r>
              <a:rPr lang="en-US" dirty="0"/>
              <a:t>https://</a:t>
            </a:r>
            <a:r>
              <a:rPr lang="en-US" dirty="0" err="1"/>
              <a:t>fr.wikipedia.org</a:t>
            </a:r>
            <a:r>
              <a:rPr lang="en-US" dirty="0"/>
              <a:t>/wiki/</a:t>
            </a:r>
            <a:r>
              <a:rPr lang="en-US" dirty="0" err="1"/>
              <a:t>Tour_Saint</a:t>
            </a:r>
            <a:r>
              <a:rPr lang="en-US" dirty="0"/>
              <a:t>-Jacques</a:t>
            </a:r>
          </a:p>
          <a:p>
            <a:r>
              <a:rPr lang="en-US" dirty="0"/>
              <a:t>Statue Etienne Marcel: http://</a:t>
            </a:r>
            <a:r>
              <a:rPr lang="en-US" dirty="0" err="1"/>
              <a:t>www.paristoric.com</a:t>
            </a:r>
            <a:r>
              <a:rPr lang="en-US" dirty="0"/>
              <a:t>/</a:t>
            </a:r>
            <a:r>
              <a:rPr lang="en-US" dirty="0" err="1"/>
              <a:t>index.php</a:t>
            </a:r>
            <a:r>
              <a:rPr lang="en-US" dirty="0"/>
              <a:t>/</a:t>
            </a:r>
            <a:r>
              <a:rPr lang="en-US" dirty="0" err="1"/>
              <a:t>paris</a:t>
            </a:r>
            <a:r>
              <a:rPr lang="en-US" dirty="0"/>
              <a:t>-d-</a:t>
            </a:r>
            <a:r>
              <a:rPr lang="en-US" dirty="0" err="1"/>
              <a:t>hier</a:t>
            </a:r>
            <a:r>
              <a:rPr lang="en-US" dirty="0"/>
              <a:t>/statues/</a:t>
            </a:r>
            <a:r>
              <a:rPr lang="en-US" dirty="0" err="1"/>
              <a:t>autres</a:t>
            </a:r>
            <a:r>
              <a:rPr lang="en-US" dirty="0"/>
              <a:t>-statues/2200-la-statue-d-etienne-marcel. http://</a:t>
            </a:r>
            <a:r>
              <a:rPr lang="en-US" dirty="0" err="1"/>
              <a:t>www.paristoric.com</a:t>
            </a:r>
            <a:r>
              <a:rPr lang="en-US" dirty="0"/>
              <a:t>/</a:t>
            </a:r>
            <a:r>
              <a:rPr lang="en-US" dirty="0" err="1"/>
              <a:t>index.php</a:t>
            </a:r>
            <a:r>
              <a:rPr lang="en-US" dirty="0"/>
              <a:t>/</a:t>
            </a:r>
            <a:r>
              <a:rPr lang="en-US" dirty="0" err="1"/>
              <a:t>paris</a:t>
            </a:r>
            <a:r>
              <a:rPr lang="en-US" dirty="0"/>
              <a:t>-d-</a:t>
            </a:r>
            <a:r>
              <a:rPr lang="en-US" dirty="0" err="1"/>
              <a:t>hier</a:t>
            </a:r>
            <a:r>
              <a:rPr lang="en-US" dirty="0"/>
              <a:t>/statues/</a:t>
            </a:r>
            <a:r>
              <a:rPr lang="en-US" dirty="0" err="1"/>
              <a:t>autres</a:t>
            </a:r>
            <a:r>
              <a:rPr lang="en-US" dirty="0"/>
              <a:t>-statues/2200-la-statue-d-etienne-marcel</a:t>
            </a:r>
          </a:p>
          <a:p>
            <a:r>
              <a:rPr lang="en-US" dirty="0"/>
              <a:t>http://</a:t>
            </a:r>
            <a:r>
              <a:rPr lang="en-US" dirty="0" err="1"/>
              <a:t>www.paristoric.com</a:t>
            </a:r>
            <a:r>
              <a:rPr lang="en-US" dirty="0"/>
              <a:t>/</a:t>
            </a:r>
            <a:r>
              <a:rPr lang="en-US" dirty="0" err="1"/>
              <a:t>index.php</a:t>
            </a:r>
            <a:r>
              <a:rPr lang="en-US" dirty="0"/>
              <a:t>/</a:t>
            </a:r>
            <a:r>
              <a:rPr lang="en-US" dirty="0" err="1"/>
              <a:t>paris</a:t>
            </a:r>
            <a:r>
              <a:rPr lang="en-US" dirty="0"/>
              <a:t>-d-</a:t>
            </a:r>
            <a:r>
              <a:rPr lang="en-US" dirty="0" err="1"/>
              <a:t>hier</a:t>
            </a:r>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24</a:t>
            </a:fld>
            <a:endParaRPr lang="en-US"/>
          </a:p>
        </p:txBody>
      </p:sp>
    </p:spTree>
    <p:extLst>
      <p:ext uri="{BB962C8B-B14F-4D97-AF65-F5344CB8AC3E}">
        <p14:creationId xmlns:p14="http://schemas.microsoft.com/office/powerpoint/2010/main" val="31666741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projet camouflage de la tour Eiffel</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1937</a:t>
            </a:r>
            <a:endParaRPr lang="en-US" sz="1200" kern="1200" dirty="0">
              <a:solidFill>
                <a:schemeClr val="tx1"/>
              </a:solidFill>
              <a:effectLst/>
              <a:latin typeface="+mn-lt"/>
              <a:ea typeface="+mn-ea"/>
              <a:cs typeface="+mn-cs"/>
            </a:endParaRPr>
          </a:p>
          <a:p>
            <a:r>
              <a:rPr lang="fr-FR" sz="1200" u="sng" kern="1200" dirty="0">
                <a:solidFill>
                  <a:schemeClr val="tx1"/>
                </a:solidFill>
                <a:effectLst/>
                <a:latin typeface="+mn-lt"/>
                <a:ea typeface="+mn-ea"/>
                <a:cs typeface="+mn-cs"/>
                <a:hlinkClick r:id="rId3"/>
              </a:rPr>
              <a:t>http://www.legerdessinsetgouaches.com/tableaux/projet-de-camouflage-de-la-tour-eiffel/</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une place jaune… avenues rouges, bleues, polychrome… change la silhouette de la tour… parlante, sonore, change de couleur, ou faire le nouveau personnage de l'exposition</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28</a:t>
            </a:fld>
            <a:endParaRPr lang="en-US"/>
          </a:p>
        </p:txBody>
      </p:sp>
    </p:spTree>
    <p:extLst>
      <p:ext uri="{BB962C8B-B14F-4D97-AF65-F5344CB8AC3E}">
        <p14:creationId xmlns:p14="http://schemas.microsoft.com/office/powerpoint/2010/main" val="1597422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Love letters</a:t>
            </a:r>
          </a:p>
        </p:txBody>
      </p:sp>
      <p:sp>
        <p:nvSpPr>
          <p:cNvPr id="4" name="Slide Number Placeholder 3"/>
          <p:cNvSpPr>
            <a:spLocks noGrp="1"/>
          </p:cNvSpPr>
          <p:nvPr>
            <p:ph type="sldNum" sz="quarter" idx="10"/>
          </p:nvPr>
        </p:nvSpPr>
        <p:spPr/>
        <p:txBody>
          <a:bodyPr/>
          <a:lstStyle/>
          <a:p>
            <a:fld id="{BF632736-E34C-C743-B0CF-DC4BA80D0E22}" type="slidenum">
              <a:rPr lang="en-US" smtClean="0"/>
              <a:t>29</a:t>
            </a:fld>
            <a:endParaRPr lang="en-US"/>
          </a:p>
        </p:txBody>
      </p:sp>
    </p:spTree>
    <p:extLst>
      <p:ext uri="{BB962C8B-B14F-4D97-AF65-F5344CB8AC3E}">
        <p14:creationId xmlns:p14="http://schemas.microsoft.com/office/powerpoint/2010/main" val="464090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 Paul </a:t>
            </a:r>
            <a:r>
              <a:rPr lang="en-US" sz="1200" b="1" i="0" kern="1200" dirty="0" err="1">
                <a:solidFill>
                  <a:schemeClr val="tx1"/>
                </a:solidFill>
                <a:effectLst/>
                <a:latin typeface="+mn-lt"/>
                <a:ea typeface="+mn-ea"/>
                <a:cs typeface="+mn-cs"/>
              </a:rPr>
              <a:t>Eluard</a:t>
            </a:r>
            <a:r>
              <a:rPr lang="en-US" sz="1200" b="0" i="0" kern="1200" dirty="0">
                <a:solidFill>
                  <a:schemeClr val="tx1"/>
                </a:solidFill>
                <a:effectLst/>
                <a:latin typeface="+mn-lt"/>
                <a:ea typeface="+mn-ea"/>
                <a:cs typeface="+mn-cs"/>
              </a:rPr>
              <a:t>, de son </a:t>
            </a:r>
            <a:r>
              <a:rPr lang="en-US" sz="1200" b="0" i="0" kern="1200" dirty="0" err="1">
                <a:solidFill>
                  <a:schemeClr val="tx1"/>
                </a:solidFill>
                <a:effectLst/>
                <a:latin typeface="+mn-lt"/>
                <a:ea typeface="+mn-ea"/>
                <a:cs typeface="+mn-cs"/>
              </a:rPr>
              <a:t>vrai</a:t>
            </a:r>
            <a:r>
              <a:rPr lang="en-US" sz="1200" b="0" i="0" kern="1200" dirty="0">
                <a:solidFill>
                  <a:schemeClr val="tx1"/>
                </a:solidFill>
                <a:effectLst/>
                <a:latin typeface="+mn-lt"/>
                <a:ea typeface="+mn-ea"/>
                <a:cs typeface="+mn-cs"/>
              </a:rPr>
              <a:t> nom </a:t>
            </a:r>
            <a:r>
              <a:rPr lang="en-US" sz="1200" b="0" i="0" kern="1200" dirty="0" err="1">
                <a:solidFill>
                  <a:schemeClr val="tx1"/>
                </a:solidFill>
                <a:effectLst/>
                <a:latin typeface="+mn-lt"/>
                <a:ea typeface="+mn-ea"/>
                <a:cs typeface="+mn-cs"/>
              </a:rPr>
              <a:t>Eugène</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Grindel</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est</a:t>
            </a:r>
            <a:r>
              <a:rPr lang="en-US" sz="1200" b="0" i="0" kern="1200" dirty="0">
                <a:solidFill>
                  <a:schemeClr val="tx1"/>
                </a:solidFill>
                <a:effectLst/>
                <a:latin typeface="+mn-lt"/>
                <a:ea typeface="+mn-ea"/>
                <a:cs typeface="+mn-cs"/>
              </a:rPr>
              <a:t> le co-</a:t>
            </a:r>
            <a:r>
              <a:rPr lang="en-US" sz="1200" b="0" i="0" kern="1200" dirty="0" err="1">
                <a:solidFill>
                  <a:schemeClr val="tx1"/>
                </a:solidFill>
                <a:effectLst/>
                <a:latin typeface="+mn-lt"/>
                <a:ea typeface="+mn-ea"/>
                <a:cs typeface="+mn-cs"/>
              </a:rPr>
              <a:t>fondateur</a:t>
            </a:r>
            <a:r>
              <a:rPr lang="en-US" sz="1200" b="0" i="0" kern="1200" dirty="0">
                <a:solidFill>
                  <a:schemeClr val="tx1"/>
                </a:solidFill>
                <a:effectLst/>
                <a:latin typeface="+mn-lt"/>
                <a:ea typeface="+mn-ea"/>
                <a:cs typeface="+mn-cs"/>
              </a:rPr>
              <a:t> du </a:t>
            </a:r>
            <a:r>
              <a:rPr lang="en-US" sz="1200" b="0" i="0" kern="1200" dirty="0" err="1">
                <a:solidFill>
                  <a:schemeClr val="tx1"/>
                </a:solidFill>
                <a:effectLst/>
                <a:latin typeface="+mn-lt"/>
                <a:ea typeface="+mn-ea"/>
                <a:cs typeface="+mn-cs"/>
              </a:rPr>
              <a:t>Surréalisme</a:t>
            </a:r>
            <a:endParaRPr lang="en-US" sz="1200" b="0" i="0" kern="1200" dirty="0">
              <a:solidFill>
                <a:schemeClr val="tx1"/>
              </a:solidFill>
              <a:effectLst/>
              <a:latin typeface="+mn-lt"/>
              <a:ea typeface="+mn-ea"/>
              <a:cs typeface="+mn-cs"/>
            </a:endParaRPr>
          </a:p>
          <a:p>
            <a:r>
              <a:rPr lang="en-US" dirty="0"/>
              <a:t>https://</a:t>
            </a:r>
            <a:r>
              <a:rPr lang="en-US" dirty="0" err="1"/>
              <a:t>www.youtube.com</a:t>
            </a:r>
            <a:r>
              <a:rPr lang="en-US" dirty="0"/>
              <a:t>/</a:t>
            </a:r>
            <a:r>
              <a:rPr lang="en-US" dirty="0" err="1"/>
              <a:t>watch?v</a:t>
            </a:r>
            <a:r>
              <a:rPr lang="en-US" dirty="0"/>
              <a:t>=Zi48GVGjraY</a:t>
            </a:r>
          </a:p>
        </p:txBody>
      </p:sp>
      <p:sp>
        <p:nvSpPr>
          <p:cNvPr id="4" name="Slide Number Placeholder 3"/>
          <p:cNvSpPr>
            <a:spLocks noGrp="1"/>
          </p:cNvSpPr>
          <p:nvPr>
            <p:ph type="sldNum" sz="quarter" idx="10"/>
          </p:nvPr>
        </p:nvSpPr>
        <p:spPr/>
        <p:txBody>
          <a:bodyPr/>
          <a:lstStyle/>
          <a:p>
            <a:fld id="{BF632736-E34C-C743-B0CF-DC4BA80D0E22}" type="slidenum">
              <a:rPr lang="en-US" smtClean="0"/>
              <a:t>31</a:t>
            </a:fld>
            <a:endParaRPr lang="en-US"/>
          </a:p>
        </p:txBody>
      </p:sp>
    </p:spTree>
    <p:extLst>
      <p:ext uri="{BB962C8B-B14F-4D97-AF65-F5344CB8AC3E}">
        <p14:creationId xmlns:p14="http://schemas.microsoft.com/office/powerpoint/2010/main" val="21016547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Une</a:t>
            </a:r>
            <a:r>
              <a:rPr lang="en-US" dirty="0"/>
              <a:t> ode:  </a:t>
            </a:r>
            <a:r>
              <a:rPr lang="en-US" dirty="0" err="1"/>
              <a:t>poème</a:t>
            </a:r>
            <a:r>
              <a:rPr lang="en-US" dirty="0"/>
              <a:t> </a:t>
            </a:r>
            <a:r>
              <a:rPr lang="en-US" dirty="0" err="1"/>
              <a:t>lyrique</a:t>
            </a:r>
            <a:r>
              <a:rPr lang="en-US" dirty="0"/>
              <a:t> </a:t>
            </a:r>
            <a:r>
              <a:rPr lang="en-US" dirty="0" err="1"/>
              <a:t>en</a:t>
            </a:r>
            <a:r>
              <a:rPr lang="en-US" dirty="0"/>
              <a:t> strophe</a:t>
            </a:r>
          </a:p>
        </p:txBody>
      </p:sp>
      <p:sp>
        <p:nvSpPr>
          <p:cNvPr id="4" name="Slide Number Placeholder 3"/>
          <p:cNvSpPr>
            <a:spLocks noGrp="1"/>
          </p:cNvSpPr>
          <p:nvPr>
            <p:ph type="sldNum" sz="quarter" idx="10"/>
          </p:nvPr>
        </p:nvSpPr>
        <p:spPr/>
        <p:txBody>
          <a:bodyPr/>
          <a:lstStyle/>
          <a:p>
            <a:fld id="{BF632736-E34C-C743-B0CF-DC4BA80D0E22}" type="slidenum">
              <a:rPr lang="en-US" smtClean="0"/>
              <a:t>32</a:t>
            </a:fld>
            <a:endParaRPr lang="en-US"/>
          </a:p>
        </p:txBody>
      </p:sp>
    </p:spTree>
    <p:extLst>
      <p:ext uri="{BB962C8B-B14F-4D97-AF65-F5344CB8AC3E}">
        <p14:creationId xmlns:p14="http://schemas.microsoft.com/office/powerpoint/2010/main" val="32571373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t>
            </a:r>
          </a:p>
        </p:txBody>
      </p:sp>
      <p:sp>
        <p:nvSpPr>
          <p:cNvPr id="4" name="Slide Number Placeholder 3"/>
          <p:cNvSpPr>
            <a:spLocks noGrp="1"/>
          </p:cNvSpPr>
          <p:nvPr>
            <p:ph type="sldNum" sz="quarter" idx="10"/>
          </p:nvPr>
        </p:nvSpPr>
        <p:spPr/>
        <p:txBody>
          <a:bodyPr/>
          <a:lstStyle/>
          <a:p>
            <a:fld id="{BF632736-E34C-C743-B0CF-DC4BA80D0E22}" type="slidenum">
              <a:rPr lang="en-US" smtClean="0"/>
              <a:t>33</a:t>
            </a:fld>
            <a:endParaRPr lang="en-US"/>
          </a:p>
        </p:txBody>
      </p:sp>
    </p:spTree>
    <p:extLst>
      <p:ext uri="{BB962C8B-B14F-4D97-AF65-F5344CB8AC3E}">
        <p14:creationId xmlns:p14="http://schemas.microsoft.com/office/powerpoint/2010/main" val="2643877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Every word is a doorway to a meeting</a:t>
            </a:r>
            <a:r>
              <a:rPr lang="is-IS" sz="1200" kern="1200" dirty="0">
                <a:solidFill>
                  <a:schemeClr val="tx1"/>
                </a:solidFill>
                <a:effectLst/>
                <a:latin typeface="+mn-lt"/>
                <a:ea typeface="+mn-ea"/>
                <a:cs typeface="+mn-cs"/>
              </a:rPr>
              <a:t>… one often cancelled, and that’s when a word is true:  when it insists on meeting. –” Yannis Ritsos</a:t>
            </a:r>
            <a:endParaRPr lang="en-US" sz="1200" kern="1200" dirty="0">
              <a:solidFill>
                <a:schemeClr val="tx1"/>
              </a:solidFill>
              <a:effectLst/>
              <a:latin typeface="+mn-lt"/>
              <a:ea typeface="+mn-ea"/>
              <a:cs typeface="+mn-cs"/>
            </a:endParaRPr>
          </a:p>
          <a:p>
            <a:r>
              <a:rPr lang="is-IS" sz="1200" kern="1200" dirty="0">
                <a:solidFill>
                  <a:schemeClr val="tx1"/>
                </a:solidFill>
                <a:effectLst/>
                <a:latin typeface="+mn-lt"/>
                <a:ea typeface="+mn-ea"/>
                <a:cs typeface="+mn-cs"/>
              </a:rPr>
              <a:t>1.  In your poem, what words </a:t>
            </a:r>
            <a:r>
              <a:rPr lang="is-IS" sz="1200" i="1" kern="1200" dirty="0">
                <a:solidFill>
                  <a:schemeClr val="tx1"/>
                </a:solidFill>
                <a:effectLst/>
                <a:latin typeface="+mn-lt"/>
                <a:ea typeface="+mn-ea"/>
                <a:cs typeface="+mn-cs"/>
              </a:rPr>
              <a:t>insist on meeting</a:t>
            </a:r>
            <a:r>
              <a:rPr lang="is-IS"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r>
              <a:rPr lang="is-IS" sz="1200" kern="1200" dirty="0">
                <a:solidFill>
                  <a:schemeClr val="tx1"/>
                </a:solidFill>
                <a:effectLst/>
                <a:latin typeface="+mn-lt"/>
                <a:ea typeface="+mn-ea"/>
                <a:cs typeface="+mn-cs"/>
              </a:rPr>
              <a:t>2.  </a:t>
            </a:r>
            <a:r>
              <a:rPr lang="en-US" sz="1200" kern="1200" dirty="0">
                <a:solidFill>
                  <a:schemeClr val="tx1"/>
                </a:solidFill>
                <a:effectLst/>
                <a:latin typeface="+mn-lt"/>
                <a:ea typeface="+mn-ea"/>
                <a:cs typeface="+mn-cs"/>
              </a:rPr>
              <a:t>Center these </a:t>
            </a:r>
            <a:r>
              <a:rPr lang="en-US" sz="1200" kern="1200" dirty="0" err="1">
                <a:solidFill>
                  <a:schemeClr val="tx1"/>
                </a:solidFill>
                <a:effectLst/>
                <a:latin typeface="+mn-lt"/>
                <a:ea typeface="+mn-ea"/>
                <a:cs typeface="+mn-cs"/>
              </a:rPr>
              <a:t>insistant</a:t>
            </a:r>
            <a:r>
              <a:rPr lang="en-US" sz="1200" kern="1200" dirty="0">
                <a:solidFill>
                  <a:schemeClr val="tx1"/>
                </a:solidFill>
                <a:effectLst/>
                <a:latin typeface="+mn-lt"/>
                <a:ea typeface="+mn-ea"/>
                <a:cs typeface="+mn-cs"/>
              </a:rPr>
              <a:t> words like a spine on the page, leaving white space on either side of the words.</a:t>
            </a:r>
          </a:p>
          <a:p>
            <a:r>
              <a:rPr lang="en-US" sz="1200" kern="1200" dirty="0">
                <a:solidFill>
                  <a:schemeClr val="tx1"/>
                </a:solidFill>
                <a:effectLst/>
                <a:latin typeface="+mn-lt"/>
                <a:ea typeface="+mn-ea"/>
                <a:cs typeface="+mn-cs"/>
              </a:rPr>
              <a:t>3. </a:t>
            </a:r>
            <a:r>
              <a:rPr lang="is-IS" sz="1200" kern="1200" dirty="0">
                <a:solidFill>
                  <a:schemeClr val="tx1"/>
                </a:solidFill>
                <a:effectLst/>
                <a:latin typeface="+mn-lt"/>
                <a:ea typeface="+mn-ea"/>
                <a:cs typeface="+mn-cs"/>
              </a:rPr>
              <a:t>How else can you “pace” them to emphasize their importance</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3</a:t>
            </a:fld>
            <a:endParaRPr lang="en-US"/>
          </a:p>
        </p:txBody>
      </p:sp>
    </p:spTree>
    <p:extLst>
      <p:ext uri="{BB962C8B-B14F-4D97-AF65-F5344CB8AC3E}">
        <p14:creationId xmlns:p14="http://schemas.microsoft.com/office/powerpoint/2010/main" val="11403600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www.frenchtoday.com</a:t>
            </a:r>
            <a:r>
              <a:rPr lang="en-US" dirty="0"/>
              <a:t>/</a:t>
            </a:r>
            <a:r>
              <a:rPr lang="en-US" dirty="0" err="1"/>
              <a:t>french</a:t>
            </a:r>
            <a:r>
              <a:rPr lang="en-US" dirty="0"/>
              <a:t>-poetry-reading/sonnet-xxiv-24-de-louise-labe-audio</a:t>
            </a:r>
          </a:p>
        </p:txBody>
      </p:sp>
      <p:sp>
        <p:nvSpPr>
          <p:cNvPr id="4" name="Slide Number Placeholder 3"/>
          <p:cNvSpPr>
            <a:spLocks noGrp="1"/>
          </p:cNvSpPr>
          <p:nvPr>
            <p:ph type="sldNum" sz="quarter" idx="10"/>
          </p:nvPr>
        </p:nvSpPr>
        <p:spPr/>
        <p:txBody>
          <a:bodyPr/>
          <a:lstStyle/>
          <a:p>
            <a:fld id="{BF632736-E34C-C743-B0CF-DC4BA80D0E22}" type="slidenum">
              <a:rPr lang="en-US" smtClean="0"/>
              <a:t>34</a:t>
            </a:fld>
            <a:endParaRPr lang="en-US"/>
          </a:p>
        </p:txBody>
      </p:sp>
    </p:spTree>
    <p:extLst>
      <p:ext uri="{BB962C8B-B14F-4D97-AF65-F5344CB8AC3E}">
        <p14:creationId xmlns:p14="http://schemas.microsoft.com/office/powerpoint/2010/main" val="3733370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t>
            </a:r>
            <a:r>
              <a:rPr lang="en-US" dirty="0" err="1"/>
              <a:t>poesie.webnet.fr</a:t>
            </a:r>
            <a:r>
              <a:rPr lang="en-US" dirty="0"/>
              <a:t>/</a:t>
            </a:r>
            <a:r>
              <a:rPr lang="en-US" dirty="0" err="1"/>
              <a:t>lesgrandsclassiques</a:t>
            </a:r>
            <a:r>
              <a:rPr lang="en-US" dirty="0"/>
              <a:t>/</a:t>
            </a:r>
            <a:r>
              <a:rPr lang="en-US" dirty="0" err="1"/>
              <a:t>poemes</a:t>
            </a:r>
            <a:r>
              <a:rPr lang="en-US" dirty="0"/>
              <a:t>/</a:t>
            </a:r>
            <a:r>
              <a:rPr lang="en-US" dirty="0" err="1"/>
              <a:t>louise_lab</a:t>
            </a:r>
            <a:r>
              <a:rPr lang="en-US" dirty="0"/>
              <a:t>/</a:t>
            </a:r>
            <a:r>
              <a:rPr lang="en-US" dirty="0" err="1"/>
              <a:t>ne_reprenez_dames_si_j_ai_aime.html</a:t>
            </a:r>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37</a:t>
            </a:fld>
            <a:endParaRPr lang="en-US"/>
          </a:p>
        </p:txBody>
      </p:sp>
    </p:spTree>
    <p:extLst>
      <p:ext uri="{BB962C8B-B14F-4D97-AF65-F5344CB8AC3E}">
        <p14:creationId xmlns:p14="http://schemas.microsoft.com/office/powerpoint/2010/main" val="15797694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http://www4.ac-nancy-metz.fr/ien57yutz/IMG/pdf/</a:t>
            </a:r>
            <a:r>
              <a:rPr lang="en-US" dirty="0" err="1"/>
              <a:t>Dossier_Printemps_des_poetes_Poesie_a_l_ecole.pdf</a:t>
            </a:r>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40</a:t>
            </a:fld>
            <a:endParaRPr lang="en-US"/>
          </a:p>
        </p:txBody>
      </p:sp>
    </p:spTree>
    <p:extLst>
      <p:ext uri="{BB962C8B-B14F-4D97-AF65-F5344CB8AC3E}">
        <p14:creationId xmlns:p14="http://schemas.microsoft.com/office/powerpoint/2010/main" val="6525318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 </a:t>
            </a:r>
          </a:p>
          <a:p>
            <a:pPr marL="0" indent="0">
              <a:buNone/>
            </a:pPr>
            <a:r>
              <a:rPr lang="en-US" dirty="0"/>
              <a:t>Maître </a:t>
            </a:r>
            <a:r>
              <a:rPr lang="en-US" dirty="0" err="1"/>
              <a:t>Corbeau</a:t>
            </a:r>
            <a:r>
              <a:rPr lang="en-US" dirty="0"/>
              <a:t>, sur un </a:t>
            </a:r>
            <a:r>
              <a:rPr lang="en-US" dirty="0" err="1"/>
              <a:t>arbre</a:t>
            </a:r>
            <a:r>
              <a:rPr lang="en-US" dirty="0"/>
              <a:t> </a:t>
            </a:r>
            <a:r>
              <a:rPr lang="en-US" dirty="0" err="1"/>
              <a:t>perché</a:t>
            </a:r>
            <a:r>
              <a:rPr lang="en-US" dirty="0"/>
              <a:t>, </a:t>
            </a:r>
          </a:p>
          <a:p>
            <a:pPr marL="0" indent="0">
              <a:buNone/>
            </a:pPr>
            <a:r>
              <a:rPr lang="en-US" dirty="0" err="1"/>
              <a:t>Tenait</a:t>
            </a:r>
            <a:r>
              <a:rPr lang="en-US" dirty="0"/>
              <a:t> </a:t>
            </a:r>
            <a:r>
              <a:rPr lang="en-US" dirty="0" err="1"/>
              <a:t>en</a:t>
            </a:r>
            <a:r>
              <a:rPr lang="en-US" dirty="0"/>
              <a:t> son </a:t>
            </a:r>
            <a:r>
              <a:rPr lang="en-US" dirty="0" err="1"/>
              <a:t>bec</a:t>
            </a:r>
            <a:r>
              <a:rPr lang="en-US" dirty="0"/>
              <a:t> un </a:t>
            </a:r>
            <a:r>
              <a:rPr lang="en-US" dirty="0" err="1"/>
              <a:t>fromage</a:t>
            </a:r>
            <a:r>
              <a:rPr lang="en-US" dirty="0"/>
              <a:t>.</a:t>
            </a:r>
          </a:p>
          <a:p>
            <a:pPr marL="0" indent="0">
              <a:buNone/>
            </a:pPr>
            <a:r>
              <a:rPr lang="en-US" dirty="0"/>
              <a:t>Maître </a:t>
            </a:r>
            <a:r>
              <a:rPr lang="en-US" dirty="0" err="1"/>
              <a:t>Renard</a:t>
            </a:r>
            <a:r>
              <a:rPr lang="en-US" dirty="0"/>
              <a:t>, par </a:t>
            </a:r>
            <a:r>
              <a:rPr lang="en-US" dirty="0" err="1"/>
              <a:t>l’odeur</a:t>
            </a:r>
            <a:r>
              <a:rPr lang="en-US" dirty="0"/>
              <a:t> </a:t>
            </a:r>
            <a:r>
              <a:rPr lang="en-US" dirty="0" err="1"/>
              <a:t>alléché</a:t>
            </a:r>
            <a:r>
              <a:rPr lang="en-US" dirty="0"/>
              <a:t>, </a:t>
            </a:r>
          </a:p>
          <a:p>
            <a:pPr marL="0" indent="0">
              <a:buNone/>
            </a:pPr>
            <a:r>
              <a:rPr lang="en-US" dirty="0" err="1"/>
              <a:t>Lui</a:t>
            </a:r>
            <a:r>
              <a:rPr lang="en-US" dirty="0"/>
              <a:t> tint </a:t>
            </a:r>
            <a:r>
              <a:rPr lang="en-US" dirty="0" err="1"/>
              <a:t>à</a:t>
            </a:r>
            <a:r>
              <a:rPr lang="en-US" dirty="0"/>
              <a:t> </a:t>
            </a:r>
            <a:r>
              <a:rPr lang="en-US" dirty="0" err="1"/>
              <a:t>peu</a:t>
            </a:r>
            <a:r>
              <a:rPr lang="en-US" dirty="0"/>
              <a:t> </a:t>
            </a:r>
            <a:r>
              <a:rPr lang="en-US" dirty="0" err="1"/>
              <a:t>près</a:t>
            </a:r>
            <a:r>
              <a:rPr lang="en-US" dirty="0"/>
              <a:t> </a:t>
            </a:r>
            <a:r>
              <a:rPr lang="en-US" dirty="0" err="1"/>
              <a:t>ce</a:t>
            </a:r>
            <a:r>
              <a:rPr lang="en-US" dirty="0"/>
              <a:t> </a:t>
            </a:r>
            <a:r>
              <a:rPr lang="en-US" dirty="0" err="1"/>
              <a:t>langage</a:t>
            </a:r>
            <a:r>
              <a:rPr lang="en-US" dirty="0"/>
              <a:t>:</a:t>
            </a:r>
          </a:p>
          <a:p>
            <a:pPr marL="0" indent="0">
              <a:buNone/>
            </a:pPr>
            <a:r>
              <a:rPr lang="en-US" dirty="0" err="1"/>
              <a:t>Hé</a:t>
            </a:r>
            <a:r>
              <a:rPr lang="en-US" dirty="0"/>
              <a:t>!  Bonjour, Monsieur du </a:t>
            </a:r>
            <a:r>
              <a:rPr lang="en-US" dirty="0" err="1"/>
              <a:t>Corbeau</a:t>
            </a:r>
            <a:r>
              <a:rPr lang="en-US" dirty="0"/>
              <a:t>.</a:t>
            </a:r>
          </a:p>
          <a:p>
            <a:pPr marL="0" indent="0">
              <a:buNone/>
            </a:pPr>
            <a:r>
              <a:rPr lang="en-US" dirty="0"/>
              <a:t>Que </a:t>
            </a:r>
            <a:r>
              <a:rPr lang="en-US" dirty="0" err="1"/>
              <a:t>vous</a:t>
            </a:r>
            <a:r>
              <a:rPr lang="en-US" dirty="0"/>
              <a:t> </a:t>
            </a:r>
            <a:r>
              <a:rPr lang="en-US" dirty="0" err="1"/>
              <a:t>êtes</a:t>
            </a:r>
            <a:r>
              <a:rPr lang="en-US" dirty="0"/>
              <a:t> </a:t>
            </a:r>
            <a:r>
              <a:rPr lang="en-US" dirty="0" err="1"/>
              <a:t>joli</a:t>
            </a:r>
            <a:r>
              <a:rPr lang="en-US" dirty="0"/>
              <a:t>! Que </a:t>
            </a:r>
            <a:r>
              <a:rPr lang="en-US" dirty="0" err="1"/>
              <a:t>vous</a:t>
            </a:r>
            <a:r>
              <a:rPr lang="en-US" dirty="0"/>
              <a:t> me </a:t>
            </a:r>
            <a:r>
              <a:rPr lang="en-US" dirty="0" err="1"/>
              <a:t>semblez</a:t>
            </a:r>
            <a:r>
              <a:rPr lang="en-US" dirty="0"/>
              <a:t> beau!</a:t>
            </a:r>
          </a:p>
          <a:p>
            <a:pPr marL="0" indent="0">
              <a:buNone/>
            </a:pPr>
            <a:r>
              <a:rPr lang="en-US" dirty="0"/>
              <a:t>Sans </a:t>
            </a:r>
            <a:r>
              <a:rPr lang="en-US" dirty="0" err="1"/>
              <a:t>mentir</a:t>
            </a:r>
            <a:r>
              <a:rPr lang="en-US" dirty="0"/>
              <a:t>, </a:t>
            </a:r>
            <a:r>
              <a:rPr lang="en-US" dirty="0" err="1"/>
              <a:t>si</a:t>
            </a:r>
            <a:r>
              <a:rPr lang="en-US" dirty="0"/>
              <a:t> </a:t>
            </a:r>
            <a:r>
              <a:rPr lang="en-US" dirty="0" err="1"/>
              <a:t>votre</a:t>
            </a:r>
            <a:r>
              <a:rPr lang="en-US" dirty="0"/>
              <a:t> </a:t>
            </a:r>
            <a:r>
              <a:rPr lang="en-US" dirty="0" err="1"/>
              <a:t>ramage</a:t>
            </a:r>
            <a:endParaRPr lang="en-US" dirty="0"/>
          </a:p>
          <a:p>
            <a:pPr marL="0" indent="0">
              <a:buNone/>
            </a:pPr>
            <a:r>
              <a:rPr lang="en-US" dirty="0"/>
              <a:t>Se </a:t>
            </a:r>
            <a:r>
              <a:rPr lang="en-US" dirty="0" err="1"/>
              <a:t>rapporte</a:t>
            </a:r>
            <a:r>
              <a:rPr lang="en-US" dirty="0"/>
              <a:t> </a:t>
            </a:r>
            <a:r>
              <a:rPr lang="en-US" dirty="0" err="1"/>
              <a:t>à</a:t>
            </a:r>
            <a:r>
              <a:rPr lang="en-US" dirty="0"/>
              <a:t> </a:t>
            </a:r>
            <a:r>
              <a:rPr lang="en-US" dirty="0" err="1"/>
              <a:t>votre</a:t>
            </a:r>
            <a:r>
              <a:rPr lang="en-US" dirty="0"/>
              <a:t> plumage,</a:t>
            </a:r>
          </a:p>
          <a:p>
            <a:pPr marL="0" indent="0">
              <a:buNone/>
            </a:pPr>
            <a:r>
              <a:rPr lang="en-US" dirty="0" err="1"/>
              <a:t>Vous</a:t>
            </a:r>
            <a:r>
              <a:rPr lang="en-US" dirty="0"/>
              <a:t> </a:t>
            </a:r>
            <a:r>
              <a:rPr lang="en-US" dirty="0" err="1"/>
              <a:t>êtes</a:t>
            </a:r>
            <a:r>
              <a:rPr lang="en-US" dirty="0"/>
              <a:t> le </a:t>
            </a:r>
            <a:r>
              <a:rPr lang="en-US" dirty="0" err="1"/>
              <a:t>phénix</a:t>
            </a:r>
            <a:r>
              <a:rPr lang="en-US" dirty="0"/>
              <a:t> des </a:t>
            </a:r>
            <a:r>
              <a:rPr lang="en-US" dirty="0" err="1"/>
              <a:t>hôtes</a:t>
            </a:r>
            <a:r>
              <a:rPr lang="en-US" dirty="0"/>
              <a:t> de </a:t>
            </a:r>
            <a:r>
              <a:rPr lang="en-US" dirty="0" err="1"/>
              <a:t>ces</a:t>
            </a:r>
            <a:r>
              <a:rPr lang="en-US" dirty="0"/>
              <a:t> bois.</a:t>
            </a:r>
          </a:p>
          <a:p>
            <a:pPr marL="0" indent="0">
              <a:buNone/>
            </a:pPr>
            <a:r>
              <a:rPr lang="en-US" dirty="0"/>
              <a:t>A </a:t>
            </a:r>
            <a:r>
              <a:rPr lang="en-US" dirty="0" err="1"/>
              <a:t>ces</a:t>
            </a:r>
            <a:r>
              <a:rPr lang="en-US" dirty="0"/>
              <a:t> mots le </a:t>
            </a:r>
            <a:r>
              <a:rPr lang="en-US" dirty="0" err="1"/>
              <a:t>corbeau</a:t>
            </a:r>
            <a:r>
              <a:rPr lang="en-US" dirty="0"/>
              <a:t> ne se sent pas de joie;</a:t>
            </a:r>
          </a:p>
          <a:p>
            <a:pPr marL="0" indent="0">
              <a:buNone/>
            </a:pPr>
            <a:r>
              <a:rPr lang="en-US" dirty="0"/>
              <a:t>Et, pour </a:t>
            </a:r>
            <a:r>
              <a:rPr lang="en-US" dirty="0" err="1"/>
              <a:t>montrer</a:t>
            </a:r>
            <a:r>
              <a:rPr lang="en-US" dirty="0"/>
              <a:t> </a:t>
            </a:r>
            <a:r>
              <a:rPr lang="en-US" dirty="0" err="1"/>
              <a:t>sa</a:t>
            </a:r>
            <a:r>
              <a:rPr lang="en-US" dirty="0"/>
              <a:t> belle </a:t>
            </a:r>
            <a:r>
              <a:rPr lang="en-US" dirty="0" err="1"/>
              <a:t>voix</a:t>
            </a:r>
            <a:r>
              <a:rPr lang="en-US" dirty="0"/>
              <a:t>, </a:t>
            </a:r>
          </a:p>
          <a:p>
            <a:pPr marL="0" indent="0">
              <a:buNone/>
            </a:pPr>
            <a:r>
              <a:rPr lang="en-US" dirty="0"/>
              <a:t>Il </a:t>
            </a:r>
            <a:r>
              <a:rPr lang="en-US" dirty="0" err="1"/>
              <a:t>ouvre</a:t>
            </a:r>
            <a:r>
              <a:rPr lang="en-US" dirty="0"/>
              <a:t> un large </a:t>
            </a:r>
            <a:r>
              <a:rPr lang="en-US" dirty="0" err="1"/>
              <a:t>bec</a:t>
            </a:r>
            <a:r>
              <a:rPr lang="en-US" dirty="0"/>
              <a:t>, laisse </a:t>
            </a:r>
            <a:r>
              <a:rPr lang="en-US" dirty="0" err="1"/>
              <a:t>tombe</a:t>
            </a:r>
            <a:r>
              <a:rPr lang="en-US" dirty="0"/>
              <a:t> </a:t>
            </a:r>
            <a:r>
              <a:rPr lang="en-US" dirty="0" err="1"/>
              <a:t>sa</a:t>
            </a:r>
            <a:r>
              <a:rPr lang="en-US" dirty="0"/>
              <a:t> </a:t>
            </a:r>
            <a:r>
              <a:rPr lang="en-US" dirty="0" err="1"/>
              <a:t>proie</a:t>
            </a:r>
            <a:r>
              <a:rPr lang="en-US" dirty="0"/>
              <a:t>.</a:t>
            </a:r>
          </a:p>
          <a:p>
            <a:pPr marL="0" indent="0">
              <a:buNone/>
            </a:pPr>
            <a:r>
              <a:rPr lang="en-US" dirty="0"/>
              <a:t>Le </a:t>
            </a:r>
            <a:r>
              <a:rPr lang="en-US" dirty="0" err="1"/>
              <a:t>renard</a:t>
            </a:r>
            <a:r>
              <a:rPr lang="en-US" dirty="0"/>
              <a:t> </a:t>
            </a:r>
            <a:r>
              <a:rPr lang="en-US" dirty="0" err="1"/>
              <a:t>s’en</a:t>
            </a:r>
            <a:r>
              <a:rPr lang="en-US" dirty="0"/>
              <a:t> </a:t>
            </a:r>
            <a:r>
              <a:rPr lang="en-US" dirty="0" err="1"/>
              <a:t>saisit</a:t>
            </a:r>
            <a:r>
              <a:rPr lang="en-US" dirty="0"/>
              <a:t>, et </a:t>
            </a:r>
            <a:r>
              <a:rPr lang="en-US" dirty="0" err="1"/>
              <a:t>dit</a:t>
            </a:r>
            <a:r>
              <a:rPr lang="en-US" dirty="0"/>
              <a:t>: Mon bon monsieur,</a:t>
            </a:r>
          </a:p>
          <a:p>
            <a:pPr marL="0" indent="0">
              <a:buNone/>
            </a:pPr>
            <a:r>
              <a:rPr lang="en-US" dirty="0" err="1"/>
              <a:t>Apprenez</a:t>
            </a:r>
            <a:r>
              <a:rPr lang="en-US" dirty="0"/>
              <a:t> que tout </a:t>
            </a:r>
            <a:r>
              <a:rPr lang="en-US" dirty="0" err="1"/>
              <a:t>flatteur</a:t>
            </a:r>
            <a:endParaRPr lang="en-US" dirty="0"/>
          </a:p>
          <a:p>
            <a:pPr marL="0" indent="0">
              <a:buNone/>
            </a:pPr>
            <a:r>
              <a:rPr lang="en-US" dirty="0" err="1"/>
              <a:t>Vit</a:t>
            </a:r>
            <a:r>
              <a:rPr lang="en-US" dirty="0"/>
              <a:t> aux </a:t>
            </a:r>
            <a:r>
              <a:rPr lang="en-US" dirty="0" err="1"/>
              <a:t>dépens</a:t>
            </a:r>
            <a:r>
              <a:rPr lang="en-US" dirty="0"/>
              <a:t> de </a:t>
            </a:r>
            <a:r>
              <a:rPr lang="en-US" dirty="0" err="1"/>
              <a:t>celui</a:t>
            </a:r>
            <a:r>
              <a:rPr lang="en-US" dirty="0"/>
              <a:t> qui </a:t>
            </a:r>
            <a:r>
              <a:rPr lang="en-US" dirty="0" err="1"/>
              <a:t>l’écoute</a:t>
            </a:r>
            <a:r>
              <a:rPr lang="en-US" dirty="0"/>
              <a:t>:</a:t>
            </a:r>
          </a:p>
          <a:p>
            <a:pPr marL="0" indent="0">
              <a:buNone/>
            </a:pPr>
            <a:r>
              <a:rPr lang="en-US" dirty="0" err="1"/>
              <a:t>Cette</a:t>
            </a:r>
            <a:r>
              <a:rPr lang="en-US" dirty="0"/>
              <a:t> </a:t>
            </a:r>
            <a:r>
              <a:rPr lang="en-US" dirty="0" err="1"/>
              <a:t>leçon</a:t>
            </a:r>
            <a:r>
              <a:rPr lang="en-US" dirty="0"/>
              <a:t> </a:t>
            </a:r>
            <a:r>
              <a:rPr lang="en-US" dirty="0" err="1"/>
              <a:t>vaut</a:t>
            </a:r>
            <a:r>
              <a:rPr lang="en-US" dirty="0"/>
              <a:t> </a:t>
            </a:r>
            <a:r>
              <a:rPr lang="en-US" dirty="0" err="1"/>
              <a:t>bien</a:t>
            </a:r>
            <a:r>
              <a:rPr lang="en-US" dirty="0"/>
              <a:t> un </a:t>
            </a:r>
            <a:r>
              <a:rPr lang="en-US" dirty="0" err="1"/>
              <a:t>fromage</a:t>
            </a:r>
            <a:r>
              <a:rPr lang="en-US" dirty="0"/>
              <a:t>, sans </a:t>
            </a:r>
            <a:r>
              <a:rPr lang="en-US" dirty="0" err="1"/>
              <a:t>doute</a:t>
            </a:r>
            <a:r>
              <a:rPr lang="en-US" dirty="0"/>
              <a:t>.</a:t>
            </a:r>
          </a:p>
          <a:p>
            <a:pPr marL="0" indent="0">
              <a:buNone/>
            </a:pPr>
            <a:r>
              <a:rPr lang="en-US" dirty="0"/>
              <a:t>Le </a:t>
            </a:r>
            <a:r>
              <a:rPr lang="en-US" dirty="0" err="1"/>
              <a:t>corbeau</a:t>
            </a:r>
            <a:r>
              <a:rPr lang="en-US" dirty="0"/>
              <a:t>, </a:t>
            </a:r>
            <a:r>
              <a:rPr lang="en-US" dirty="0" err="1"/>
              <a:t>honteux</a:t>
            </a:r>
            <a:r>
              <a:rPr lang="en-US" dirty="0"/>
              <a:t> et </a:t>
            </a:r>
            <a:r>
              <a:rPr lang="en-US" dirty="0" err="1"/>
              <a:t>confus</a:t>
            </a:r>
            <a:r>
              <a:rPr lang="en-US" dirty="0"/>
              <a:t>,</a:t>
            </a:r>
          </a:p>
          <a:p>
            <a:pPr marL="0" indent="0">
              <a:buNone/>
            </a:pPr>
            <a:r>
              <a:rPr lang="en-US" dirty="0"/>
              <a:t>Jura, </a:t>
            </a:r>
            <a:r>
              <a:rPr lang="en-US" dirty="0" err="1"/>
              <a:t>mais</a:t>
            </a:r>
            <a:r>
              <a:rPr lang="en-US" dirty="0"/>
              <a:t> un </a:t>
            </a:r>
            <a:r>
              <a:rPr lang="en-US" dirty="0" err="1"/>
              <a:t>peu</a:t>
            </a:r>
            <a:r>
              <a:rPr lang="en-US" dirty="0"/>
              <a:t> </a:t>
            </a:r>
            <a:r>
              <a:rPr lang="en-US" dirty="0" err="1"/>
              <a:t>tard</a:t>
            </a:r>
            <a:r>
              <a:rPr lang="en-US" dirty="0"/>
              <a:t>, </a:t>
            </a:r>
            <a:r>
              <a:rPr lang="en-US" dirty="0" err="1"/>
              <a:t>qu’on</a:t>
            </a:r>
            <a:r>
              <a:rPr lang="en-US" dirty="0"/>
              <a:t> ne </a:t>
            </a:r>
            <a:r>
              <a:rPr lang="en-US" dirty="0" err="1"/>
              <a:t>l’y</a:t>
            </a:r>
            <a:r>
              <a:rPr lang="en-US" dirty="0"/>
              <a:t> </a:t>
            </a:r>
            <a:r>
              <a:rPr lang="en-US" dirty="0" err="1"/>
              <a:t>prendrait</a:t>
            </a:r>
            <a:r>
              <a:rPr lang="en-US" dirty="0"/>
              <a:t> plus</a:t>
            </a:r>
          </a:p>
          <a:p>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47</a:t>
            </a:fld>
            <a:endParaRPr lang="en-US"/>
          </a:p>
        </p:txBody>
      </p:sp>
    </p:spTree>
    <p:extLst>
      <p:ext uri="{BB962C8B-B14F-4D97-AF65-F5344CB8AC3E}">
        <p14:creationId xmlns:p14="http://schemas.microsoft.com/office/powerpoint/2010/main" val="31660645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u="sng" kern="1200" dirty="0">
                <a:solidFill>
                  <a:schemeClr val="tx1"/>
                </a:solidFill>
                <a:effectLst/>
                <a:latin typeface="+mn-lt"/>
                <a:ea typeface="+mn-ea"/>
                <a:cs typeface="+mn-cs"/>
                <a:hlinkClick r:id="rId3"/>
              </a:rPr>
              <a:t>https://www.youtube.com/watch?v=xXFpRZMdLc4</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Aragon :" Heureux celui qui meurt </a:t>
            </a:r>
            <a:r>
              <a:rPr lang="fr-FR" sz="1200" kern="1200" dirty="0" err="1">
                <a:solidFill>
                  <a:schemeClr val="tx1"/>
                </a:solidFill>
                <a:effectLst/>
                <a:latin typeface="+mn-lt"/>
                <a:ea typeface="+mn-ea"/>
                <a:cs typeface="+mn-cs"/>
              </a:rPr>
              <a:t>d'aime</a:t>
            </a:r>
            <a:endParaRPr lang="en-US" sz="1200" kern="1200" dirty="0">
              <a:solidFill>
                <a:schemeClr val="tx1"/>
              </a:solidFill>
              <a:effectLst/>
              <a:latin typeface="+mn-lt"/>
              <a:ea typeface="+mn-ea"/>
              <a:cs typeface="+mn-cs"/>
            </a:endParaRPr>
          </a:p>
          <a:p>
            <a:r>
              <a:rPr lang="fr-FR" sz="1200" u="sng" kern="1200" dirty="0">
                <a:solidFill>
                  <a:schemeClr val="tx1"/>
                </a:solidFill>
                <a:effectLst/>
                <a:latin typeface="+mn-lt"/>
                <a:ea typeface="+mn-ea"/>
                <a:cs typeface="+mn-cs"/>
                <a:hlinkClick r:id="rId4"/>
              </a:rPr>
              <a:t>https://www.youtube.com/watch?v=AkCOrQGqdNM</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Aragon, Epilogue</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Louis Fréchette, Le Niagara</a:t>
            </a:r>
            <a:endParaRPr lang="en-US" sz="1200" kern="1200" dirty="0">
              <a:solidFill>
                <a:schemeClr val="tx1"/>
              </a:solidFill>
              <a:effectLst/>
              <a:latin typeface="+mn-lt"/>
              <a:ea typeface="+mn-ea"/>
              <a:cs typeface="+mn-cs"/>
            </a:endParaRPr>
          </a:p>
          <a:p>
            <a:r>
              <a:rPr lang="fr-FR" sz="1200" u="sng" kern="1200" dirty="0">
                <a:solidFill>
                  <a:schemeClr val="tx1"/>
                </a:solidFill>
                <a:effectLst/>
                <a:latin typeface="+mn-lt"/>
                <a:ea typeface="+mn-ea"/>
                <a:cs typeface="+mn-cs"/>
                <a:hlinkClick r:id="rId5"/>
              </a:rPr>
              <a:t>https://www.frenchtoday.com/french-poetry-reading/le-niagara-louis-frechette</a:t>
            </a:r>
            <a:r>
              <a:rPr lang="en-US" dirty="0">
                <a:effectLst/>
              </a:rPr>
              <a:t> </a:t>
            </a:r>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48</a:t>
            </a:fld>
            <a:endParaRPr lang="en-US"/>
          </a:p>
        </p:txBody>
      </p:sp>
    </p:spTree>
    <p:extLst>
      <p:ext uri="{BB962C8B-B14F-4D97-AF65-F5344CB8AC3E}">
        <p14:creationId xmlns:p14="http://schemas.microsoft.com/office/powerpoint/2010/main" val="1071357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endParaRPr lang="en-US" dirty="0"/>
          </a:p>
          <a:p>
            <a:pPr marL="0" lvl="0" indent="0">
              <a:buNone/>
            </a:pPr>
            <a:r>
              <a:rPr lang="en-US" dirty="0"/>
              <a:t>The World Is in Pencil—not pen. It’s got that same silken dust about it, doesn’t it, that same sense of having been roughed onto paper even as it was planned. It had to be a labor of love. It must’ve taken its author some time, some shove. I’ll bet it felt good in the hand—the </a:t>
            </a:r>
            <a:r>
              <a:rPr lang="en-US" i="1" dirty="0"/>
              <a:t>o</a:t>
            </a:r>
            <a:r>
              <a:rPr lang="en-US" dirty="0"/>
              <a:t> of the ocean, and the</a:t>
            </a:r>
            <a:r>
              <a:rPr lang="en-US" i="1" dirty="0"/>
              <a:t> and</a:t>
            </a:r>
            <a:r>
              <a:rPr lang="en-US" dirty="0"/>
              <a:t> and the </a:t>
            </a:r>
            <a:r>
              <a:rPr lang="en-US" i="1" dirty="0"/>
              <a:t>and</a:t>
            </a:r>
            <a:r>
              <a:rPr lang="en-US" dirty="0"/>
              <a:t> of the land.   (by Todd Boss)</a:t>
            </a:r>
          </a:p>
          <a:p>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4</a:t>
            </a:fld>
            <a:endParaRPr lang="en-US"/>
          </a:p>
        </p:txBody>
      </p:sp>
    </p:spTree>
    <p:extLst>
      <p:ext uri="{BB962C8B-B14F-4D97-AF65-F5344CB8AC3E}">
        <p14:creationId xmlns:p14="http://schemas.microsoft.com/office/powerpoint/2010/main" val="1340727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What works, doesn’t work? </a:t>
            </a:r>
            <a:r>
              <a:rPr lang="en-US" dirty="0" err="1"/>
              <a:t>Maintenant</a:t>
            </a:r>
            <a:r>
              <a:rPr lang="en-US" dirty="0"/>
              <a:t>, </a:t>
            </a:r>
            <a:r>
              <a:rPr lang="en-US" dirty="0" err="1"/>
              <a:t>lisez</a:t>
            </a:r>
            <a:r>
              <a:rPr lang="en-US" dirty="0"/>
              <a:t> les couplets… </a:t>
            </a:r>
            <a:r>
              <a:rPr lang="en-US" dirty="0" err="1"/>
              <a:t>Qu’est-ce</a:t>
            </a:r>
            <a:r>
              <a:rPr lang="en-US" dirty="0"/>
              <a:t> que </a:t>
            </a:r>
            <a:r>
              <a:rPr lang="en-US" dirty="0" err="1"/>
              <a:t>vous</a:t>
            </a:r>
            <a:r>
              <a:rPr lang="en-US" dirty="0"/>
              <a:t> </a:t>
            </a:r>
            <a:r>
              <a:rPr lang="en-US" dirty="0" err="1"/>
              <a:t>remarquez</a:t>
            </a:r>
            <a:r>
              <a:rPr lang="en-US" dirty="0"/>
              <a:t>?</a:t>
            </a:r>
          </a:p>
          <a:p>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5</a:t>
            </a:fld>
            <a:endParaRPr lang="en-US"/>
          </a:p>
        </p:txBody>
      </p:sp>
    </p:spTree>
    <p:extLst>
      <p:ext uri="{BB962C8B-B14F-4D97-AF65-F5344CB8AC3E}">
        <p14:creationId xmlns:p14="http://schemas.microsoft.com/office/powerpoint/2010/main" val="1488271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a:t>
            </a:r>
            <a:r>
              <a:rPr lang="en-US" dirty="0" err="1"/>
              <a:t>si</a:t>
            </a:r>
            <a:r>
              <a:rPr lang="en-US" dirty="0"/>
              <a:t>", "livre" "pied", "</a:t>
            </a:r>
            <a:r>
              <a:rPr lang="en-US" dirty="0" err="1"/>
              <a:t>général</a:t>
            </a:r>
            <a:r>
              <a:rPr lang="en-US" dirty="0"/>
              <a:t>" </a:t>
            </a:r>
          </a:p>
          <a:p>
            <a:pPr marL="0" indent="0">
              <a:buNone/>
            </a:pPr>
            <a:r>
              <a:rPr lang="en-US" dirty="0"/>
              <a:t>"</a:t>
            </a:r>
            <a:r>
              <a:rPr lang="en-US" dirty="0" err="1"/>
              <a:t>va</a:t>
            </a:r>
            <a:r>
              <a:rPr lang="en-US" dirty="0"/>
              <a:t>", "base" "</a:t>
            </a:r>
            <a:r>
              <a:rPr lang="en-US" dirty="0" err="1"/>
              <a:t>comme</a:t>
            </a:r>
            <a:r>
              <a:rPr lang="en-US" dirty="0"/>
              <a:t>", "auto" </a:t>
            </a:r>
          </a:p>
          <a:p>
            <a:pPr marL="0" indent="0">
              <a:buNone/>
            </a:pPr>
            <a:r>
              <a:rPr lang="en-US" dirty="0"/>
              <a:t>"</a:t>
            </a:r>
            <a:r>
              <a:rPr lang="en-US" dirty="0" err="1"/>
              <a:t>mouche</a:t>
            </a:r>
            <a:r>
              <a:rPr lang="en-US" dirty="0"/>
              <a:t>", "tout" </a:t>
            </a:r>
          </a:p>
          <a:p>
            <a:pPr marL="0" indent="0">
              <a:buNone/>
            </a:pPr>
            <a:r>
              <a:rPr lang="en-US" dirty="0"/>
              <a:t>"sur", "lune" "fleur", "</a:t>
            </a:r>
            <a:r>
              <a:rPr lang="en-US" dirty="0" err="1"/>
              <a:t>peu</a:t>
            </a:r>
            <a:r>
              <a:rPr lang="en-US" dirty="0"/>
              <a:t>" </a:t>
            </a:r>
          </a:p>
          <a:p>
            <a:pPr marL="0" indent="0">
              <a:buNone/>
            </a:pPr>
            <a:r>
              <a:rPr lang="en-US" dirty="0"/>
              <a:t>"cinq" , "</a:t>
            </a:r>
            <a:r>
              <a:rPr lang="en-US" dirty="0" err="1"/>
              <a:t>parfum</a:t>
            </a:r>
            <a:r>
              <a:rPr lang="en-US" dirty="0"/>
              <a:t>" "vent", "flan" </a:t>
            </a:r>
          </a:p>
          <a:p>
            <a:pPr marL="0" indent="0">
              <a:buNone/>
            </a:pPr>
            <a:r>
              <a:rPr lang="en-US" dirty="0"/>
              <a:t>"bon", "</a:t>
            </a:r>
            <a:r>
              <a:rPr lang="en-US" dirty="0" err="1"/>
              <a:t>monter</a:t>
            </a:r>
            <a:r>
              <a:rPr lang="en-US" dirty="0"/>
              <a:t>" </a:t>
            </a:r>
          </a:p>
          <a:p>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6</a:t>
            </a:fld>
            <a:endParaRPr lang="en-US"/>
          </a:p>
        </p:txBody>
      </p:sp>
    </p:spTree>
    <p:extLst>
      <p:ext uri="{BB962C8B-B14F-4D97-AF65-F5344CB8AC3E}">
        <p14:creationId xmlns:p14="http://schemas.microsoft.com/office/powerpoint/2010/main" val="38570551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www.vianegativa.us</a:t>
            </a:r>
            <a:r>
              <a:rPr lang="en-US" dirty="0"/>
              <a:t>/2015/11/erasure-translation-of-a-poem-by-</a:t>
            </a:r>
            <a:r>
              <a:rPr lang="en-US" dirty="0" err="1"/>
              <a:t>jacques</a:t>
            </a:r>
            <a:r>
              <a:rPr lang="en-US" dirty="0"/>
              <a:t>-</a:t>
            </a:r>
            <a:r>
              <a:rPr lang="en-US" dirty="0" err="1"/>
              <a:t>brault</a:t>
            </a:r>
            <a:r>
              <a:rPr lang="en-US" dirty="0"/>
              <a:t>/</a:t>
            </a:r>
          </a:p>
          <a:p>
            <a:r>
              <a:rPr lang="en-US" dirty="0" err="1"/>
              <a:t>Poeme</a:t>
            </a:r>
            <a:r>
              <a:rPr lang="en-US" dirty="0"/>
              <a:t> de 900 mots… </a:t>
            </a:r>
          </a:p>
          <a:p>
            <a:r>
              <a:rPr lang="en-US" dirty="0"/>
              <a:t>Jacques </a:t>
            </a:r>
            <a:r>
              <a:rPr lang="en-US" dirty="0" err="1"/>
              <a:t>Brault</a:t>
            </a:r>
            <a:r>
              <a:rPr lang="en-US" dirty="0"/>
              <a:t>: </a:t>
            </a:r>
            <a:r>
              <a:rPr lang="en-US" dirty="0" err="1"/>
              <a:t>poete</a:t>
            </a:r>
            <a:r>
              <a:rPr lang="en-US" dirty="0"/>
              <a:t> </a:t>
            </a:r>
            <a:r>
              <a:rPr lang="en-US" dirty="0" err="1"/>
              <a:t>canadien</a:t>
            </a:r>
            <a:r>
              <a:rPr lang="en-US" dirty="0"/>
              <a:t>: </a:t>
            </a:r>
            <a:r>
              <a:rPr lang="en-US" sz="1200" b="1"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March 29, 1933 (age 84), </a:t>
            </a:r>
            <a:r>
              <a:rPr lang="en-US" sz="1200" b="0" i="0" u="none" strike="noStrike" kern="1200" dirty="0">
                <a:solidFill>
                  <a:schemeClr val="tx1"/>
                </a:solidFill>
                <a:effectLst/>
                <a:latin typeface="+mn-lt"/>
                <a:ea typeface="+mn-ea"/>
                <a:cs typeface="+mn-cs"/>
                <a:hlinkClick r:id="rId3"/>
              </a:rPr>
              <a:t>Montreal, Canada</a:t>
            </a:r>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16</a:t>
            </a:fld>
            <a:endParaRPr lang="en-US"/>
          </a:p>
        </p:txBody>
      </p:sp>
    </p:spTree>
    <p:extLst>
      <p:ext uri="{BB962C8B-B14F-4D97-AF65-F5344CB8AC3E}">
        <p14:creationId xmlns:p14="http://schemas.microsoft.com/office/powerpoint/2010/main" val="4189909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 manuscript or piece of writing material on which the original writing has been effaced to make room for later writing but of which traces remain.</a:t>
            </a:r>
          </a:p>
          <a:p>
            <a:r>
              <a:rPr lang="en-US" sz="1200" b="0" i="0" kern="1200">
                <a:solidFill>
                  <a:schemeClr val="tx1"/>
                </a:solidFill>
                <a:effectLst/>
                <a:latin typeface="+mn-lt"/>
                <a:ea typeface="+mn-ea"/>
                <a:cs typeface="+mn-cs"/>
              </a:rPr>
              <a:t>something reused or altered but still bearing visible traces of its earlier form</a:t>
            </a:r>
          </a:p>
          <a:p>
            <a:endParaRPr lang="en-US"/>
          </a:p>
        </p:txBody>
      </p:sp>
      <p:sp>
        <p:nvSpPr>
          <p:cNvPr id="4" name="Slide Number Placeholder 3"/>
          <p:cNvSpPr>
            <a:spLocks noGrp="1"/>
          </p:cNvSpPr>
          <p:nvPr>
            <p:ph type="sldNum" sz="quarter" idx="10"/>
          </p:nvPr>
        </p:nvSpPr>
        <p:spPr/>
        <p:txBody>
          <a:bodyPr/>
          <a:lstStyle/>
          <a:p>
            <a:fld id="{BF632736-E34C-C743-B0CF-DC4BA80D0E22}" type="slidenum">
              <a:rPr lang="en-US" smtClean="0"/>
              <a:t>17</a:t>
            </a:fld>
            <a:endParaRPr lang="en-US"/>
          </a:p>
        </p:txBody>
      </p:sp>
    </p:spTree>
    <p:extLst>
      <p:ext uri="{BB962C8B-B14F-4D97-AF65-F5344CB8AC3E}">
        <p14:creationId xmlns:p14="http://schemas.microsoft.com/office/powerpoint/2010/main" val="3899672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mirror I am enclosed, living</a:t>
            </a:r>
          </a:p>
          <a:p>
            <a:r>
              <a:rPr lang="en-US" dirty="0"/>
              <a:t>And true as one imagines angels et</a:t>
            </a:r>
          </a:p>
          <a:p>
            <a:r>
              <a:rPr lang="en-US" dirty="0"/>
              <a:t>Not like reflections in</a:t>
            </a:r>
            <a:r>
              <a:rPr lang="is-IS" dirty="0"/>
              <a:t>…</a:t>
            </a:r>
            <a:r>
              <a:rPr lang="en-US" dirty="0"/>
              <a:t> this mirror</a:t>
            </a:r>
          </a:p>
          <a:p>
            <a:endParaRPr lang="en-US" dirty="0"/>
          </a:p>
        </p:txBody>
      </p:sp>
      <p:sp>
        <p:nvSpPr>
          <p:cNvPr id="4" name="Slide Number Placeholder 3"/>
          <p:cNvSpPr>
            <a:spLocks noGrp="1"/>
          </p:cNvSpPr>
          <p:nvPr>
            <p:ph type="sldNum" sz="quarter" idx="10"/>
          </p:nvPr>
        </p:nvSpPr>
        <p:spPr/>
        <p:txBody>
          <a:bodyPr/>
          <a:lstStyle/>
          <a:p>
            <a:fld id="{BF632736-E34C-C743-B0CF-DC4BA80D0E22}" type="slidenum">
              <a:rPr lang="en-US" smtClean="0"/>
              <a:t>18</a:t>
            </a:fld>
            <a:endParaRPr lang="en-US"/>
          </a:p>
        </p:txBody>
      </p:sp>
    </p:spTree>
    <p:extLst>
      <p:ext uri="{BB962C8B-B14F-4D97-AF65-F5344CB8AC3E}">
        <p14:creationId xmlns:p14="http://schemas.microsoft.com/office/powerpoint/2010/main" val="20844086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 </a:t>
            </a:r>
            <a:r>
              <a:rPr lang="en-US" dirty="0" err="1"/>
              <a:t>n’ai</a:t>
            </a:r>
            <a:r>
              <a:rPr lang="en-US" dirty="0"/>
              <a:t> </a:t>
            </a:r>
            <a:r>
              <a:rPr lang="en-US" dirty="0" err="1"/>
              <a:t>traduit</a:t>
            </a:r>
            <a:r>
              <a:rPr lang="en-US" dirty="0"/>
              <a:t> que le mot “</a:t>
            </a:r>
            <a:r>
              <a:rPr lang="en-US" dirty="0" err="1"/>
              <a:t>Sauterelle</a:t>
            </a:r>
            <a:r>
              <a:rPr lang="en-US" dirty="0"/>
              <a:t>” </a:t>
            </a:r>
            <a:r>
              <a:rPr lang="en-US" dirty="0" err="1"/>
              <a:t>en</a:t>
            </a:r>
            <a:r>
              <a:rPr lang="en-US" dirty="0"/>
              <a:t> </a:t>
            </a:r>
            <a:r>
              <a:rPr lang="en-US" dirty="0" err="1"/>
              <a:t>suivant</a:t>
            </a:r>
            <a:r>
              <a:rPr lang="en-US" dirty="0"/>
              <a:t> </a:t>
            </a:r>
            <a:r>
              <a:rPr lang="en-US" dirty="0" err="1"/>
              <a:t>l’idée</a:t>
            </a:r>
            <a:r>
              <a:rPr lang="en-US" dirty="0"/>
              <a:t> de Cummings – les </a:t>
            </a:r>
            <a:r>
              <a:rPr lang="en-US" dirty="0" err="1"/>
              <a:t>lettres</a:t>
            </a:r>
            <a:r>
              <a:rPr lang="en-US" dirty="0"/>
              <a:t>, </a:t>
            </a:r>
            <a:r>
              <a:rPr lang="en-US" dirty="0" err="1"/>
              <a:t>comme</a:t>
            </a:r>
            <a:r>
              <a:rPr lang="en-US" dirty="0"/>
              <a:t> la </a:t>
            </a:r>
            <a:r>
              <a:rPr lang="en-US" dirty="0" err="1"/>
              <a:t>sauterelle</a:t>
            </a:r>
            <a:r>
              <a:rPr lang="en-US" dirty="0"/>
              <a:t> SAUTENT.</a:t>
            </a:r>
          </a:p>
        </p:txBody>
      </p:sp>
      <p:sp>
        <p:nvSpPr>
          <p:cNvPr id="4" name="Slide Number Placeholder 3"/>
          <p:cNvSpPr>
            <a:spLocks noGrp="1"/>
          </p:cNvSpPr>
          <p:nvPr>
            <p:ph type="sldNum" sz="quarter" idx="10"/>
          </p:nvPr>
        </p:nvSpPr>
        <p:spPr/>
        <p:txBody>
          <a:bodyPr/>
          <a:lstStyle/>
          <a:p>
            <a:fld id="{BF632736-E34C-C743-B0CF-DC4BA80D0E22}" type="slidenum">
              <a:rPr lang="en-US" smtClean="0"/>
              <a:t>19</a:t>
            </a:fld>
            <a:endParaRPr lang="en-US"/>
          </a:p>
        </p:txBody>
      </p:sp>
    </p:spTree>
    <p:extLst>
      <p:ext uri="{BB962C8B-B14F-4D97-AF65-F5344CB8AC3E}">
        <p14:creationId xmlns:p14="http://schemas.microsoft.com/office/powerpoint/2010/main" val="3631632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EF81CC3-B7E7-F74D-BEE2-742AE4C3CC07}" type="datetimeFigureOut">
              <a:rPr lang="en-US" smtClean="0"/>
              <a:t>3/12/2018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5B4F2-36EC-3D47-BEEB-DDEE30874809}" type="slidenum">
              <a:rPr lang="en-US" smtClean="0"/>
              <a:t>‹#›</a:t>
            </a:fld>
            <a:endParaRPr lang="en-US"/>
          </a:p>
        </p:txBody>
      </p:sp>
    </p:spTree>
    <p:extLst>
      <p:ext uri="{BB962C8B-B14F-4D97-AF65-F5344CB8AC3E}">
        <p14:creationId xmlns:p14="http://schemas.microsoft.com/office/powerpoint/2010/main" val="1720417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F81CC3-B7E7-F74D-BEE2-742AE4C3CC07}" type="datetimeFigureOut">
              <a:rPr lang="en-US" smtClean="0"/>
              <a:t>3/12/2018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5B4F2-36EC-3D47-BEEB-DDEE30874809}" type="slidenum">
              <a:rPr lang="en-US" smtClean="0"/>
              <a:t>‹#›</a:t>
            </a:fld>
            <a:endParaRPr lang="en-US"/>
          </a:p>
        </p:txBody>
      </p:sp>
    </p:spTree>
    <p:extLst>
      <p:ext uri="{BB962C8B-B14F-4D97-AF65-F5344CB8AC3E}">
        <p14:creationId xmlns:p14="http://schemas.microsoft.com/office/powerpoint/2010/main" val="2951098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F81CC3-B7E7-F74D-BEE2-742AE4C3CC07}" type="datetimeFigureOut">
              <a:rPr lang="en-US" smtClean="0"/>
              <a:t>3/12/2018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5B4F2-36EC-3D47-BEEB-DDEE30874809}" type="slidenum">
              <a:rPr lang="en-US" smtClean="0"/>
              <a:t>‹#›</a:t>
            </a:fld>
            <a:endParaRPr lang="en-US"/>
          </a:p>
        </p:txBody>
      </p:sp>
    </p:spTree>
    <p:extLst>
      <p:ext uri="{BB962C8B-B14F-4D97-AF65-F5344CB8AC3E}">
        <p14:creationId xmlns:p14="http://schemas.microsoft.com/office/powerpoint/2010/main" val="912525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F81CC3-B7E7-F74D-BEE2-742AE4C3CC07}" type="datetimeFigureOut">
              <a:rPr lang="en-US" smtClean="0"/>
              <a:t>3/12/2018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5B4F2-36EC-3D47-BEEB-DDEE30874809}" type="slidenum">
              <a:rPr lang="en-US" smtClean="0"/>
              <a:t>‹#›</a:t>
            </a:fld>
            <a:endParaRPr lang="en-US"/>
          </a:p>
        </p:txBody>
      </p:sp>
    </p:spTree>
    <p:extLst>
      <p:ext uri="{BB962C8B-B14F-4D97-AF65-F5344CB8AC3E}">
        <p14:creationId xmlns:p14="http://schemas.microsoft.com/office/powerpoint/2010/main" val="3616326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EF81CC3-B7E7-F74D-BEE2-742AE4C3CC07}" type="datetimeFigureOut">
              <a:rPr lang="en-US" smtClean="0"/>
              <a:t>3/12/2018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5B4F2-36EC-3D47-BEEB-DDEE30874809}" type="slidenum">
              <a:rPr lang="en-US" smtClean="0"/>
              <a:t>‹#›</a:t>
            </a:fld>
            <a:endParaRPr lang="en-US"/>
          </a:p>
        </p:txBody>
      </p:sp>
    </p:spTree>
    <p:extLst>
      <p:ext uri="{BB962C8B-B14F-4D97-AF65-F5344CB8AC3E}">
        <p14:creationId xmlns:p14="http://schemas.microsoft.com/office/powerpoint/2010/main" val="483060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EF81CC3-B7E7-F74D-BEE2-742AE4C3CC07}" type="datetimeFigureOut">
              <a:rPr lang="en-US" smtClean="0"/>
              <a:t>3/12/2018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5B4F2-36EC-3D47-BEEB-DDEE30874809}" type="slidenum">
              <a:rPr lang="en-US" smtClean="0"/>
              <a:t>‹#›</a:t>
            </a:fld>
            <a:endParaRPr lang="en-US"/>
          </a:p>
        </p:txBody>
      </p:sp>
    </p:spTree>
    <p:extLst>
      <p:ext uri="{BB962C8B-B14F-4D97-AF65-F5344CB8AC3E}">
        <p14:creationId xmlns:p14="http://schemas.microsoft.com/office/powerpoint/2010/main" val="3304997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EF81CC3-B7E7-F74D-BEE2-742AE4C3CC07}" type="datetimeFigureOut">
              <a:rPr lang="en-US" smtClean="0"/>
              <a:t>3/12/2018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95B4F2-36EC-3D47-BEEB-DDEE30874809}" type="slidenum">
              <a:rPr lang="en-US" smtClean="0"/>
              <a:t>‹#›</a:t>
            </a:fld>
            <a:endParaRPr lang="en-US"/>
          </a:p>
        </p:txBody>
      </p:sp>
    </p:spTree>
    <p:extLst>
      <p:ext uri="{BB962C8B-B14F-4D97-AF65-F5344CB8AC3E}">
        <p14:creationId xmlns:p14="http://schemas.microsoft.com/office/powerpoint/2010/main" val="2382569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F81CC3-B7E7-F74D-BEE2-742AE4C3CC07}" type="datetimeFigureOut">
              <a:rPr lang="en-US" smtClean="0"/>
              <a:t>3/12/2018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95B4F2-36EC-3D47-BEEB-DDEE30874809}" type="slidenum">
              <a:rPr lang="en-US" smtClean="0"/>
              <a:t>‹#›</a:t>
            </a:fld>
            <a:endParaRPr lang="en-US"/>
          </a:p>
        </p:txBody>
      </p:sp>
    </p:spTree>
    <p:extLst>
      <p:ext uri="{BB962C8B-B14F-4D97-AF65-F5344CB8AC3E}">
        <p14:creationId xmlns:p14="http://schemas.microsoft.com/office/powerpoint/2010/main" val="2568197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F81CC3-B7E7-F74D-BEE2-742AE4C3CC07}" type="datetimeFigureOut">
              <a:rPr lang="en-US" smtClean="0"/>
              <a:t>3/12/2018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95B4F2-36EC-3D47-BEEB-DDEE30874809}" type="slidenum">
              <a:rPr lang="en-US" smtClean="0"/>
              <a:t>‹#›</a:t>
            </a:fld>
            <a:endParaRPr lang="en-US"/>
          </a:p>
        </p:txBody>
      </p:sp>
    </p:spTree>
    <p:extLst>
      <p:ext uri="{BB962C8B-B14F-4D97-AF65-F5344CB8AC3E}">
        <p14:creationId xmlns:p14="http://schemas.microsoft.com/office/powerpoint/2010/main" val="4077417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EF81CC3-B7E7-F74D-BEE2-742AE4C3CC07}" type="datetimeFigureOut">
              <a:rPr lang="en-US" smtClean="0"/>
              <a:t>3/12/2018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5B4F2-36EC-3D47-BEEB-DDEE30874809}" type="slidenum">
              <a:rPr lang="en-US" smtClean="0"/>
              <a:t>‹#›</a:t>
            </a:fld>
            <a:endParaRPr lang="en-US"/>
          </a:p>
        </p:txBody>
      </p:sp>
    </p:spTree>
    <p:extLst>
      <p:ext uri="{BB962C8B-B14F-4D97-AF65-F5344CB8AC3E}">
        <p14:creationId xmlns:p14="http://schemas.microsoft.com/office/powerpoint/2010/main" val="3874999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EF81CC3-B7E7-F74D-BEE2-742AE4C3CC07}" type="datetimeFigureOut">
              <a:rPr lang="en-US" smtClean="0"/>
              <a:t>3/12/2018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5B4F2-36EC-3D47-BEEB-DDEE30874809}" type="slidenum">
              <a:rPr lang="en-US" smtClean="0"/>
              <a:t>‹#›</a:t>
            </a:fld>
            <a:endParaRPr lang="en-US"/>
          </a:p>
        </p:txBody>
      </p:sp>
    </p:spTree>
    <p:extLst>
      <p:ext uri="{BB962C8B-B14F-4D97-AF65-F5344CB8AC3E}">
        <p14:creationId xmlns:p14="http://schemas.microsoft.com/office/powerpoint/2010/main" val="3509892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F81CC3-B7E7-F74D-BEE2-742AE4C3CC07}" type="datetimeFigureOut">
              <a:rPr lang="en-US" smtClean="0"/>
              <a:t>3/12/2018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95B4F2-36EC-3D47-BEEB-DDEE30874809}" type="slidenum">
              <a:rPr lang="en-US" smtClean="0"/>
              <a:t>‹#›</a:t>
            </a:fld>
            <a:endParaRPr lang="en-US"/>
          </a:p>
        </p:txBody>
      </p:sp>
    </p:spTree>
    <p:extLst>
      <p:ext uri="{BB962C8B-B14F-4D97-AF65-F5344CB8AC3E}">
        <p14:creationId xmlns:p14="http://schemas.microsoft.com/office/powerpoint/2010/main" val="3660354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www.bacdefrancais.net/pontmirabeau.php"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magart.rochester.edu/Art1034?sid=81205&amp;x=249687"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2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youtube.com/watch?v=_69nDyRaiY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s://www.youtube.com/watch?v=17E-CFmPXeo"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magart.rochester.edu/QSF3?obj=5058&amp;sid=1828&amp;x=50285"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www.youtube.com/watch?v=u8-qu6hDeLU"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2.xml"/><Relationship Id="rId5" Type="http://schemas.openxmlformats.org/officeDocument/2006/relationships/hyperlink" Target="http://magart.rochester.edu/Art241?sid=81172&amp;x=249512" TargetMode="External"/><Relationship Id="rId4" Type="http://schemas.openxmlformats.org/officeDocument/2006/relationships/hyperlink" Target="http://magart.rochester.edu/Art179?sid=81172&amp;x=249596"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Using Poetry’s Language in the FL Classroom… </a:t>
            </a:r>
            <a:r>
              <a:rPr lang="en-US" i="1" dirty="0"/>
              <a:t>“</a:t>
            </a:r>
            <a:r>
              <a:rPr lang="en-US" i="1" dirty="0" err="1"/>
              <a:t>L’invitation</a:t>
            </a:r>
            <a:r>
              <a:rPr lang="en-US" i="1" dirty="0"/>
              <a:t> au Voyage”</a:t>
            </a:r>
          </a:p>
        </p:txBody>
      </p:sp>
      <p:sp>
        <p:nvSpPr>
          <p:cNvPr id="3" name="Subtitle 2"/>
          <p:cNvSpPr>
            <a:spLocks noGrp="1"/>
          </p:cNvSpPr>
          <p:nvPr>
            <p:ph type="subTitle" idx="1"/>
          </p:nvPr>
        </p:nvSpPr>
        <p:spPr/>
        <p:txBody>
          <a:bodyPr/>
          <a:lstStyle/>
          <a:p>
            <a:r>
              <a:rPr lang="en-US" dirty="0"/>
              <a:t>NYSAFLT</a:t>
            </a:r>
          </a:p>
          <a:p>
            <a:r>
              <a:rPr lang="en-US" dirty="0"/>
              <a:t>LE 10  mars 2018</a:t>
            </a:r>
          </a:p>
          <a:p>
            <a:endParaRPr lang="en-US" dirty="0"/>
          </a:p>
        </p:txBody>
      </p:sp>
    </p:spTree>
    <p:extLst>
      <p:ext uri="{BB962C8B-B14F-4D97-AF65-F5344CB8AC3E}">
        <p14:creationId xmlns:p14="http://schemas.microsoft.com/office/powerpoint/2010/main" val="1325243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A9A45-9D34-9C49-9CA0-577B51BB8237}"/>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6EBC35A6-D56C-8144-AF71-881479CCE6E0}"/>
              </a:ext>
            </a:extLst>
          </p:cNvPr>
          <p:cNvSpPr>
            <a:spLocks noGrp="1"/>
          </p:cNvSpPr>
          <p:nvPr>
            <p:ph idx="1"/>
          </p:nvPr>
        </p:nvSpPr>
        <p:spPr>
          <a:xfrm>
            <a:off x="457200" y="2109882"/>
            <a:ext cx="8229600" cy="4525963"/>
          </a:xfrm>
        </p:spPr>
        <p:txBody>
          <a:bodyPr>
            <a:normAutofit lnSpcReduction="10000"/>
          </a:bodyPr>
          <a:lstStyle/>
          <a:p>
            <a:pPr marL="0" indent="0">
              <a:buNone/>
            </a:pPr>
            <a:r>
              <a:rPr lang="en-US" b="1" i="1" dirty="0"/>
              <a:t>Le Pont Mirabeau </a:t>
            </a:r>
          </a:p>
          <a:p>
            <a:pPr marL="0" indent="0">
              <a:buNone/>
            </a:pPr>
            <a:r>
              <a:rPr lang="en-US" dirty="0"/>
              <a:t/>
            </a:r>
            <a:br>
              <a:rPr lang="en-US" dirty="0"/>
            </a:br>
            <a:r>
              <a:rPr lang="en-US" dirty="0"/>
              <a:t>Sous le </a:t>
            </a:r>
            <a:r>
              <a:rPr lang="en-US" dirty="0" err="1"/>
              <a:t>pont</a:t>
            </a:r>
            <a:r>
              <a:rPr lang="en-US" dirty="0"/>
              <a:t> Mirabeau </a:t>
            </a:r>
            <a:r>
              <a:rPr lang="en-US" dirty="0" err="1"/>
              <a:t>coule</a:t>
            </a:r>
            <a:r>
              <a:rPr lang="en-US" dirty="0"/>
              <a:t> la Seine</a:t>
            </a:r>
            <a:br>
              <a:rPr lang="en-US" dirty="0"/>
            </a:br>
            <a:r>
              <a:rPr lang="en-US" dirty="0"/>
              <a:t>       			Et </a:t>
            </a:r>
            <a:r>
              <a:rPr lang="en-US" dirty="0" err="1"/>
              <a:t>nos</a:t>
            </a:r>
            <a:r>
              <a:rPr lang="en-US" dirty="0"/>
              <a:t> amours</a:t>
            </a:r>
            <a:br>
              <a:rPr lang="en-US" dirty="0"/>
            </a:br>
            <a:r>
              <a:rPr lang="en-US" dirty="0"/>
              <a:t>  	 </a:t>
            </a:r>
            <a:r>
              <a:rPr lang="en-US" dirty="0" err="1"/>
              <a:t>Faut-il</a:t>
            </a:r>
            <a:r>
              <a:rPr lang="en-US" dirty="0"/>
              <a:t> </a:t>
            </a:r>
            <a:r>
              <a:rPr lang="en-US" dirty="0" err="1"/>
              <a:t>qu'il</a:t>
            </a:r>
            <a:r>
              <a:rPr lang="en-US" dirty="0"/>
              <a:t> </a:t>
            </a:r>
            <a:r>
              <a:rPr lang="en-US" dirty="0" err="1"/>
              <a:t>m'en</a:t>
            </a:r>
            <a:r>
              <a:rPr lang="en-US" dirty="0"/>
              <a:t> </a:t>
            </a:r>
            <a:r>
              <a:rPr lang="en-US" dirty="0" err="1"/>
              <a:t>souvienne</a:t>
            </a:r>
            <a:r>
              <a:rPr lang="en-US" dirty="0"/>
              <a:t/>
            </a:r>
            <a:br>
              <a:rPr lang="en-US" dirty="0"/>
            </a:br>
            <a:r>
              <a:rPr lang="en-US" dirty="0"/>
              <a:t>La joie </a:t>
            </a:r>
            <a:r>
              <a:rPr lang="en-US" dirty="0" err="1"/>
              <a:t>venait</a:t>
            </a:r>
            <a:r>
              <a:rPr lang="en-US" dirty="0"/>
              <a:t> </a:t>
            </a:r>
            <a:r>
              <a:rPr lang="en-US" dirty="0" err="1"/>
              <a:t>toujours</a:t>
            </a:r>
            <a:r>
              <a:rPr lang="en-US" dirty="0"/>
              <a:t> après la </a:t>
            </a:r>
            <a:r>
              <a:rPr lang="en-US" dirty="0" err="1"/>
              <a:t>peine</a:t>
            </a:r>
            <a:r>
              <a:rPr lang="en-US" dirty="0"/>
              <a:t/>
            </a:r>
            <a:br>
              <a:rPr lang="en-US" dirty="0"/>
            </a:br>
            <a:r>
              <a:rPr lang="en-US" dirty="0"/>
              <a:t/>
            </a:r>
            <a:br>
              <a:rPr lang="en-US" dirty="0"/>
            </a:br>
            <a:r>
              <a:rPr lang="en-US" dirty="0"/>
              <a:t>       Vienne la </a:t>
            </a:r>
            <a:r>
              <a:rPr lang="en-US" dirty="0" err="1"/>
              <a:t>nuit</a:t>
            </a:r>
            <a:r>
              <a:rPr lang="en-US" dirty="0"/>
              <a:t> </a:t>
            </a:r>
            <a:r>
              <a:rPr lang="en-US" dirty="0" err="1"/>
              <a:t>sonne</a:t>
            </a:r>
            <a:r>
              <a:rPr lang="en-US" dirty="0"/>
              <a:t> </a:t>
            </a:r>
            <a:r>
              <a:rPr lang="en-US" dirty="0" err="1"/>
              <a:t>l'heure</a:t>
            </a:r>
            <a:r>
              <a:rPr lang="en-US" dirty="0"/>
              <a:t/>
            </a:r>
            <a:br>
              <a:rPr lang="en-US" dirty="0"/>
            </a:br>
            <a:r>
              <a:rPr lang="en-US" dirty="0"/>
              <a:t>       Les </a:t>
            </a:r>
            <a:r>
              <a:rPr lang="en-US" dirty="0" err="1"/>
              <a:t>jours</a:t>
            </a:r>
            <a:r>
              <a:rPr lang="en-US" dirty="0"/>
              <a:t> </a:t>
            </a:r>
            <a:r>
              <a:rPr lang="en-US" dirty="0" err="1"/>
              <a:t>s'en</a:t>
            </a:r>
            <a:r>
              <a:rPr lang="en-US" dirty="0"/>
              <a:t> </a:t>
            </a:r>
            <a:r>
              <a:rPr lang="en-US" dirty="0" err="1"/>
              <a:t>vont</a:t>
            </a:r>
            <a:r>
              <a:rPr lang="en-US" dirty="0"/>
              <a:t> je </a:t>
            </a:r>
            <a:r>
              <a:rPr lang="en-US" dirty="0" err="1"/>
              <a:t>demeure</a:t>
            </a:r>
            <a:endParaRPr lang="en-US" dirty="0"/>
          </a:p>
        </p:txBody>
      </p:sp>
      <p:sp>
        <p:nvSpPr>
          <p:cNvPr id="4" name="TextBox 3">
            <a:extLst>
              <a:ext uri="{FF2B5EF4-FFF2-40B4-BE49-F238E27FC236}">
                <a16:creationId xmlns:a16="http://schemas.microsoft.com/office/drawing/2014/main" id="{D68CA8FC-809F-D149-B848-4D27509FDCA8}"/>
              </a:ext>
            </a:extLst>
          </p:cNvPr>
          <p:cNvSpPr txBox="1"/>
          <p:nvPr/>
        </p:nvSpPr>
        <p:spPr>
          <a:xfrm>
            <a:off x="297711" y="6211669"/>
            <a:ext cx="4921668" cy="923330"/>
          </a:xfrm>
          <a:prstGeom prst="rect">
            <a:avLst/>
          </a:prstGeom>
          <a:noFill/>
        </p:spPr>
        <p:txBody>
          <a:bodyPr wrap="none" rtlCol="0">
            <a:spAutoFit/>
          </a:bodyPr>
          <a:lstStyle/>
          <a:p>
            <a:r>
              <a:rPr lang="en-US" dirty="0"/>
              <a:t>Premier </a:t>
            </a:r>
            <a:r>
              <a:rPr lang="en-US" dirty="0" err="1"/>
              <a:t>vers</a:t>
            </a:r>
            <a:r>
              <a:rPr lang="en-US" dirty="0"/>
              <a:t> </a:t>
            </a:r>
            <a:r>
              <a:rPr lang="en-US" dirty="0" err="1"/>
              <a:t>repris</a:t>
            </a:r>
            <a:r>
              <a:rPr lang="en-US" dirty="0"/>
              <a:t> </a:t>
            </a:r>
            <a:r>
              <a:rPr lang="en-US" dirty="0" err="1"/>
              <a:t>à</a:t>
            </a:r>
            <a:r>
              <a:rPr lang="en-US" dirty="0"/>
              <a:t> la fin = </a:t>
            </a:r>
            <a:r>
              <a:rPr lang="en-US" dirty="0" err="1"/>
              <a:t>circularité</a:t>
            </a:r>
            <a:r>
              <a:rPr lang="en-US" dirty="0"/>
              <a:t> du </a:t>
            </a:r>
            <a:r>
              <a:rPr lang="en-US" dirty="0" err="1"/>
              <a:t>poème</a:t>
            </a:r>
            <a:r>
              <a:rPr lang="en-US" dirty="0"/>
              <a:t>.</a:t>
            </a:r>
          </a:p>
          <a:p>
            <a:r>
              <a:rPr lang="en-US" dirty="0"/>
              <a:t> </a:t>
            </a:r>
            <a:r>
              <a:rPr lang="en-US" dirty="0">
                <a:hlinkClick r:id="rId2"/>
              </a:rPr>
              <a:t>http://www.bacdefrancais.net/pontmirabeau.php</a:t>
            </a:r>
            <a:endParaRPr lang="en-US" dirty="0"/>
          </a:p>
          <a:p>
            <a:endParaRPr lang="en-US" dirty="0"/>
          </a:p>
        </p:txBody>
      </p:sp>
      <p:pic>
        <p:nvPicPr>
          <p:cNvPr id="6" name="Picture 5">
            <a:extLst>
              <a:ext uri="{FF2B5EF4-FFF2-40B4-BE49-F238E27FC236}">
                <a16:creationId xmlns:a16="http://schemas.microsoft.com/office/drawing/2014/main" id="{B584D296-0510-4944-BC8E-4B3A120A6CF7}"/>
              </a:ext>
            </a:extLst>
          </p:cNvPr>
          <p:cNvPicPr>
            <a:picLocks noChangeAspect="1"/>
          </p:cNvPicPr>
          <p:nvPr/>
        </p:nvPicPr>
        <p:blipFill>
          <a:blip r:embed="rId3"/>
          <a:stretch>
            <a:fillRect/>
          </a:stretch>
        </p:blipFill>
        <p:spPr>
          <a:xfrm>
            <a:off x="4495800" y="0"/>
            <a:ext cx="4648200" cy="2933700"/>
          </a:xfrm>
          <a:prstGeom prst="rect">
            <a:avLst/>
          </a:prstGeom>
        </p:spPr>
      </p:pic>
      <p:sp>
        <p:nvSpPr>
          <p:cNvPr id="7" name="TextBox 6">
            <a:extLst>
              <a:ext uri="{FF2B5EF4-FFF2-40B4-BE49-F238E27FC236}">
                <a16:creationId xmlns:a16="http://schemas.microsoft.com/office/drawing/2014/main" id="{FCC9189C-E72E-394A-BEFD-3E5D5FE94E28}"/>
              </a:ext>
            </a:extLst>
          </p:cNvPr>
          <p:cNvSpPr txBox="1"/>
          <p:nvPr/>
        </p:nvSpPr>
        <p:spPr>
          <a:xfrm>
            <a:off x="711051" y="143410"/>
            <a:ext cx="3584502" cy="1323439"/>
          </a:xfrm>
          <a:prstGeom prst="rect">
            <a:avLst/>
          </a:prstGeom>
          <a:noFill/>
        </p:spPr>
        <p:txBody>
          <a:bodyPr wrap="square" rtlCol="0">
            <a:spAutoFit/>
          </a:bodyPr>
          <a:lstStyle/>
          <a:p>
            <a:r>
              <a:rPr lang="en-US" sz="4000" dirty="0"/>
              <a:t>JOUONS AVEC LA FORME</a:t>
            </a:r>
          </a:p>
        </p:txBody>
      </p:sp>
    </p:spTree>
    <p:extLst>
      <p:ext uri="{BB962C8B-B14F-4D97-AF65-F5344CB8AC3E}">
        <p14:creationId xmlns:p14="http://schemas.microsoft.com/office/powerpoint/2010/main" val="1823235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3B3C7-D871-384E-B20E-505FEF486B80}"/>
              </a:ext>
            </a:extLst>
          </p:cNvPr>
          <p:cNvSpPr>
            <a:spLocks noGrp="1"/>
          </p:cNvSpPr>
          <p:nvPr>
            <p:ph type="title"/>
          </p:nvPr>
        </p:nvSpPr>
        <p:spPr>
          <a:xfrm>
            <a:off x="308344" y="-1362776"/>
            <a:ext cx="8229600" cy="1143000"/>
          </a:xfrm>
        </p:spPr>
        <p:txBody>
          <a:bodyPr/>
          <a:lstStyle/>
          <a:p>
            <a:endParaRPr lang="en-US"/>
          </a:p>
        </p:txBody>
      </p:sp>
      <p:sp>
        <p:nvSpPr>
          <p:cNvPr id="3" name="Content Placeholder 2">
            <a:extLst>
              <a:ext uri="{FF2B5EF4-FFF2-40B4-BE49-F238E27FC236}">
                <a16:creationId xmlns:a16="http://schemas.microsoft.com/office/drawing/2014/main" id="{5CEA3A21-387C-3249-B4F4-4D4F2845C6F6}"/>
              </a:ext>
            </a:extLst>
          </p:cNvPr>
          <p:cNvSpPr>
            <a:spLocks noGrp="1"/>
          </p:cNvSpPr>
          <p:nvPr>
            <p:ph idx="1"/>
          </p:nvPr>
        </p:nvSpPr>
        <p:spPr>
          <a:xfrm>
            <a:off x="499730" y="324293"/>
            <a:ext cx="7453423" cy="6204098"/>
          </a:xfrm>
        </p:spPr>
        <p:txBody>
          <a:bodyPr>
            <a:normAutofit fontScale="40000" lnSpcReduction="20000"/>
          </a:bodyPr>
          <a:lstStyle/>
          <a:p>
            <a:pPr marL="0" indent="0">
              <a:buNone/>
            </a:pPr>
            <a:r>
              <a:rPr lang="en-US" sz="7400" b="1" i="1" dirty="0"/>
              <a:t>La </a:t>
            </a:r>
            <a:r>
              <a:rPr lang="en-US" sz="8000" b="1" i="1" dirty="0" err="1"/>
              <a:t>poésie</a:t>
            </a:r>
            <a:r>
              <a:rPr lang="en-US" sz="8000" b="1" i="1" dirty="0"/>
              <a:t> </a:t>
            </a:r>
            <a:r>
              <a:rPr lang="en-US" sz="8000" b="1" i="1" dirty="0" err="1"/>
              <a:t>travaille</a:t>
            </a:r>
            <a:r>
              <a:rPr lang="en-US" sz="8000" b="1" i="1" dirty="0"/>
              <a:t> la </a:t>
            </a:r>
            <a:r>
              <a:rPr lang="en-US" sz="8000" b="1" i="1" dirty="0" err="1"/>
              <a:t>forme</a:t>
            </a:r>
            <a:r>
              <a:rPr lang="en-US" sz="8000" b="1" i="1" dirty="0"/>
              <a:t> du </a:t>
            </a:r>
            <a:r>
              <a:rPr lang="en-US" sz="8000" b="1" i="1" dirty="0" err="1"/>
              <a:t>langage</a:t>
            </a:r>
            <a:r>
              <a:rPr lang="en-US" sz="8000" b="1" i="1" dirty="0"/>
              <a:t>, sans </a:t>
            </a:r>
            <a:r>
              <a:rPr lang="en-US" sz="8000" b="1" i="1" dirty="0" err="1"/>
              <a:t>chercher</a:t>
            </a:r>
            <a:r>
              <a:rPr lang="en-US" sz="8000" b="1" i="1" dirty="0"/>
              <a:t> de point </a:t>
            </a:r>
            <a:r>
              <a:rPr lang="en-US" sz="8000" b="1" i="1" dirty="0" err="1"/>
              <a:t>d’arrivée</a:t>
            </a:r>
            <a:r>
              <a:rPr lang="en-US" sz="8000" b="1" i="1" dirty="0"/>
              <a:t>,-- </a:t>
            </a:r>
            <a:r>
              <a:rPr lang="en-US" sz="8000" b="1" i="1" dirty="0" err="1"/>
              <a:t>c’est</a:t>
            </a:r>
            <a:r>
              <a:rPr lang="en-US" sz="8000" b="1" i="1" dirty="0"/>
              <a:t> un atelier, un </a:t>
            </a:r>
            <a:r>
              <a:rPr lang="en-US" sz="8000" b="1" i="1" dirty="0" err="1"/>
              <a:t>laboratoire</a:t>
            </a:r>
            <a:r>
              <a:rPr lang="en-US" sz="8000" b="1" i="1" dirty="0"/>
              <a:t> de </a:t>
            </a:r>
            <a:r>
              <a:rPr lang="en-US" sz="8000" b="1" i="1" dirty="0" err="1"/>
              <a:t>formes</a:t>
            </a:r>
            <a:r>
              <a:rPr lang="en-US" sz="8000" b="1" i="1" dirty="0"/>
              <a:t>, le lieu </a:t>
            </a:r>
            <a:r>
              <a:rPr lang="en-US" sz="8000" b="1" i="1" dirty="0" err="1"/>
              <a:t>ou</a:t>
            </a:r>
            <a:r>
              <a:rPr lang="en-US" sz="8000" b="1" i="1" dirty="0"/>
              <a:t>̀ se </a:t>
            </a:r>
            <a:r>
              <a:rPr lang="en-US" sz="8000" b="1" i="1" dirty="0" err="1"/>
              <a:t>réinvente</a:t>
            </a:r>
            <a:r>
              <a:rPr lang="en-US" sz="8000" b="1" i="1" dirty="0"/>
              <a:t> sans </a:t>
            </a:r>
            <a:r>
              <a:rPr lang="en-US" sz="8000" b="1" i="1" dirty="0" err="1"/>
              <a:t>cesse</a:t>
            </a:r>
            <a:r>
              <a:rPr lang="en-US" sz="8000" b="1" i="1" dirty="0"/>
              <a:t> le </a:t>
            </a:r>
            <a:r>
              <a:rPr lang="en-US" sz="8000" b="1" i="1" dirty="0" err="1"/>
              <a:t>texte</a:t>
            </a:r>
            <a:r>
              <a:rPr lang="en-US" sz="8000" b="1" i="1" dirty="0"/>
              <a:t>. La rime ne fait </a:t>
            </a:r>
            <a:r>
              <a:rPr lang="en-US" sz="8000" b="1" i="1" dirty="0" err="1"/>
              <a:t>donc</a:t>
            </a:r>
            <a:r>
              <a:rPr lang="en-US" sz="8000" b="1" i="1" dirty="0"/>
              <a:t> pas le </a:t>
            </a:r>
            <a:r>
              <a:rPr lang="en-US" sz="8000" b="1" i="1" dirty="0" err="1"/>
              <a:t>poème</a:t>
            </a:r>
            <a:r>
              <a:rPr lang="en-US" sz="8000" b="1" i="1" dirty="0"/>
              <a:t> …</a:t>
            </a:r>
          </a:p>
          <a:p>
            <a:pPr marL="0" indent="0">
              <a:buNone/>
            </a:pPr>
            <a:endParaRPr lang="en-US" dirty="0"/>
          </a:p>
          <a:p>
            <a:pPr marL="0" indent="0">
              <a:buNone/>
            </a:pPr>
            <a:r>
              <a:rPr lang="en-US" sz="7400" dirty="0"/>
              <a:t>“Technique</a:t>
            </a:r>
            <a:r>
              <a:rPr lang="en-US" dirty="0"/>
              <a:t> </a:t>
            </a:r>
            <a:r>
              <a:rPr lang="en-US" sz="7000" dirty="0"/>
              <a:t>Golden Shovel” </a:t>
            </a:r>
          </a:p>
          <a:p>
            <a:pPr marL="0" indent="0">
              <a:buNone/>
            </a:pPr>
            <a:r>
              <a:rPr lang="en-US" sz="2500" dirty="0"/>
              <a:t>      </a:t>
            </a:r>
          </a:p>
          <a:p>
            <a:pPr marL="0" indent="0">
              <a:buNone/>
            </a:pPr>
            <a:endParaRPr lang="en-US" sz="5100" dirty="0"/>
          </a:p>
          <a:p>
            <a:pPr marL="0" indent="0">
              <a:buNone/>
            </a:pPr>
            <a:r>
              <a:rPr lang="en-US" sz="5100" dirty="0"/>
              <a:t>     Que </a:t>
            </a:r>
            <a:r>
              <a:rPr lang="en-US" sz="5100" dirty="0" err="1"/>
              <a:t>veux-tu</a:t>
            </a:r>
            <a:r>
              <a:rPr lang="en-US" sz="5100" dirty="0"/>
              <a:t>?  Que le jour </a:t>
            </a:r>
            <a:r>
              <a:rPr lang="en-US" sz="5100" b="1" dirty="0" err="1"/>
              <a:t>vienne</a:t>
            </a:r>
            <a:r>
              <a:rPr lang="en-US" sz="5100" b="1" dirty="0"/>
              <a:t> </a:t>
            </a:r>
          </a:p>
          <a:p>
            <a:pPr marL="0" indent="0">
              <a:buNone/>
            </a:pPr>
            <a:r>
              <a:rPr lang="en-US" sz="5100" dirty="0"/>
              <a:t>    			 </a:t>
            </a:r>
            <a:r>
              <a:rPr lang="en-US" sz="5100" dirty="0" err="1"/>
              <a:t>ou</a:t>
            </a:r>
            <a:r>
              <a:rPr lang="en-US" sz="5100" dirty="0"/>
              <a:t> que l</a:t>
            </a:r>
            <a:r>
              <a:rPr lang="en-US" sz="5100" b="1" dirty="0"/>
              <a:t>a </a:t>
            </a:r>
            <a:r>
              <a:rPr lang="en-US" sz="5100" b="1" dirty="0" err="1"/>
              <a:t>nuit</a:t>
            </a:r>
            <a:r>
              <a:rPr lang="en-US" sz="5100" b="1" dirty="0"/>
              <a:t> </a:t>
            </a:r>
          </a:p>
          <a:p>
            <a:pPr marL="0" indent="0">
              <a:buNone/>
            </a:pPr>
            <a:r>
              <a:rPr lang="en-US" sz="5100" dirty="0"/>
              <a:t>continue et </a:t>
            </a:r>
            <a:r>
              <a:rPr lang="en-US" sz="5100" dirty="0" err="1"/>
              <a:t>personne</a:t>
            </a:r>
            <a:r>
              <a:rPr lang="en-US" sz="5100" dirty="0"/>
              <a:t> ne </a:t>
            </a:r>
            <a:r>
              <a:rPr lang="en-US" sz="5100" b="1" dirty="0" err="1"/>
              <a:t>sonne</a:t>
            </a:r>
            <a:r>
              <a:rPr lang="en-US" sz="5100" dirty="0"/>
              <a:t> </a:t>
            </a:r>
          </a:p>
          <a:p>
            <a:pPr marL="0" indent="0">
              <a:buNone/>
            </a:pPr>
            <a:r>
              <a:rPr lang="en-US" sz="5100" dirty="0"/>
              <a:t>a la </a:t>
            </a:r>
            <a:r>
              <a:rPr lang="en-US" sz="5100" dirty="0" err="1"/>
              <a:t>porte</a:t>
            </a:r>
            <a:r>
              <a:rPr lang="en-US" sz="5100" dirty="0"/>
              <a:t> pour dire, </a:t>
            </a:r>
            <a:r>
              <a:rPr lang="en-US" sz="5100" dirty="0" err="1"/>
              <a:t>c'est</a:t>
            </a:r>
            <a:r>
              <a:rPr lang="en-US" sz="5100" dirty="0"/>
              <a:t> </a:t>
            </a:r>
            <a:r>
              <a:rPr lang="en-US" sz="5100" b="1" dirty="0" err="1"/>
              <a:t>l'heure</a:t>
            </a:r>
            <a:r>
              <a:rPr lang="en-US" sz="5100" dirty="0"/>
              <a:t>?</a:t>
            </a:r>
            <a:br>
              <a:rPr lang="en-US" sz="5100" dirty="0"/>
            </a:br>
            <a:r>
              <a:rPr lang="en-US" sz="5100" dirty="0"/>
              <a:t>      </a:t>
            </a:r>
          </a:p>
          <a:p>
            <a:pPr marL="0" indent="0">
              <a:buNone/>
            </a:pPr>
            <a:r>
              <a:rPr lang="en-US" sz="5100" dirty="0"/>
              <a:t> Je </a:t>
            </a:r>
            <a:r>
              <a:rPr lang="en-US" sz="5100" dirty="0" err="1"/>
              <a:t>m'explique</a:t>
            </a:r>
            <a:r>
              <a:rPr lang="en-US" sz="5100" dirty="0"/>
              <a:t>: </a:t>
            </a:r>
            <a:r>
              <a:rPr lang="en-US" sz="5100" b="1" dirty="0"/>
              <a:t>Les </a:t>
            </a:r>
            <a:r>
              <a:rPr lang="en-US" sz="5100" b="1" dirty="0" err="1"/>
              <a:t>jours</a:t>
            </a:r>
            <a:r>
              <a:rPr lang="en-US" sz="5100" dirty="0"/>
              <a:t>,</a:t>
            </a:r>
          </a:p>
          <a:p>
            <a:pPr marL="0" indent="0">
              <a:buNone/>
            </a:pPr>
            <a:r>
              <a:rPr lang="en-US" sz="5100" dirty="0"/>
              <a:t> </a:t>
            </a:r>
            <a:r>
              <a:rPr lang="en-US" sz="5100" dirty="0" err="1"/>
              <a:t>comme</a:t>
            </a:r>
            <a:r>
              <a:rPr lang="en-US" sz="5100" dirty="0"/>
              <a:t> les minutes, </a:t>
            </a:r>
            <a:r>
              <a:rPr lang="en-US" sz="5100" b="1" dirty="0" err="1"/>
              <a:t>s'en</a:t>
            </a:r>
            <a:r>
              <a:rPr lang="en-US" sz="5100" b="1" dirty="0"/>
              <a:t> </a:t>
            </a:r>
            <a:r>
              <a:rPr lang="en-US" sz="5100" b="1" dirty="0" err="1"/>
              <a:t>vont</a:t>
            </a:r>
            <a:endParaRPr lang="en-US" sz="5100" b="1" dirty="0"/>
          </a:p>
          <a:p>
            <a:pPr marL="0" indent="0">
              <a:buNone/>
            </a:pPr>
            <a:r>
              <a:rPr lang="en-US" sz="5100" dirty="0"/>
              <a:t> et </a:t>
            </a:r>
            <a:r>
              <a:rPr lang="en-US" sz="5100" dirty="0" err="1"/>
              <a:t>comptent</a:t>
            </a:r>
            <a:r>
              <a:rPr lang="en-US" sz="5100" dirty="0"/>
              <a:t> la </a:t>
            </a:r>
            <a:r>
              <a:rPr lang="en-US" sz="5100" dirty="0" err="1"/>
              <a:t>durée</a:t>
            </a:r>
            <a:r>
              <a:rPr lang="en-US" sz="5100" dirty="0"/>
              <a:t> </a:t>
            </a:r>
            <a:r>
              <a:rPr lang="en-US" sz="5100" dirty="0" err="1"/>
              <a:t>d'une</a:t>
            </a:r>
            <a:r>
              <a:rPr lang="en-US" sz="5100" dirty="0"/>
              <a:t> vie. </a:t>
            </a:r>
            <a:r>
              <a:rPr lang="en-US" sz="5100" b="1" dirty="0"/>
              <a:t>Je</a:t>
            </a:r>
          </a:p>
          <a:p>
            <a:pPr marL="0" indent="0">
              <a:buNone/>
            </a:pPr>
            <a:r>
              <a:rPr lang="en-US" sz="5100" dirty="0"/>
              <a:t> sais </a:t>
            </a:r>
            <a:r>
              <a:rPr lang="en-US" sz="5100" dirty="0" err="1"/>
              <a:t>comme</a:t>
            </a:r>
            <a:r>
              <a:rPr lang="en-US" sz="5100" dirty="0"/>
              <a:t> </a:t>
            </a:r>
            <a:r>
              <a:rPr lang="en-US" sz="5100" dirty="0" err="1"/>
              <a:t>toi</a:t>
            </a:r>
            <a:r>
              <a:rPr lang="en-US" sz="5100" dirty="0"/>
              <a:t>,  Il </a:t>
            </a:r>
            <a:r>
              <a:rPr lang="en-US" sz="5100" dirty="0" err="1"/>
              <a:t>n'y</a:t>
            </a:r>
            <a:r>
              <a:rPr lang="en-US" sz="5100" dirty="0"/>
              <a:t> a que </a:t>
            </a:r>
            <a:r>
              <a:rPr lang="en-US" sz="5100" dirty="0" err="1"/>
              <a:t>l'amour</a:t>
            </a:r>
            <a:r>
              <a:rPr lang="en-US" sz="5100" dirty="0"/>
              <a:t> qui </a:t>
            </a:r>
            <a:r>
              <a:rPr lang="en-US" sz="5100" b="1" dirty="0" err="1"/>
              <a:t>demeure</a:t>
            </a:r>
            <a:r>
              <a:rPr lang="en-US" sz="5100" dirty="0"/>
              <a:t>.</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507684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F8E0F-C0A2-B24B-B646-155A39E46EC2}"/>
              </a:ext>
            </a:extLst>
          </p:cNvPr>
          <p:cNvSpPr>
            <a:spLocks noGrp="1"/>
          </p:cNvSpPr>
          <p:nvPr>
            <p:ph type="title"/>
          </p:nvPr>
        </p:nvSpPr>
        <p:spPr>
          <a:xfrm>
            <a:off x="520996" y="-1248993"/>
            <a:ext cx="8229600" cy="1143000"/>
          </a:xfrm>
        </p:spPr>
        <p:txBody>
          <a:bodyPr>
            <a:normAutofit/>
          </a:bodyPr>
          <a:lstStyle/>
          <a:p>
            <a:endParaRPr lang="en-US" dirty="0"/>
          </a:p>
        </p:txBody>
      </p:sp>
      <p:sp>
        <p:nvSpPr>
          <p:cNvPr id="3" name="Content Placeholder 2">
            <a:extLst>
              <a:ext uri="{FF2B5EF4-FFF2-40B4-BE49-F238E27FC236}">
                <a16:creationId xmlns:a16="http://schemas.microsoft.com/office/drawing/2014/main" id="{52211066-4FA6-1446-A7CF-2911035442E1}"/>
              </a:ext>
            </a:extLst>
          </p:cNvPr>
          <p:cNvSpPr>
            <a:spLocks noGrp="1"/>
          </p:cNvSpPr>
          <p:nvPr>
            <p:ph idx="1"/>
          </p:nvPr>
        </p:nvSpPr>
        <p:spPr>
          <a:xfrm>
            <a:off x="265814" y="196703"/>
            <a:ext cx="8229600" cy="4525963"/>
          </a:xfrm>
        </p:spPr>
        <p:txBody>
          <a:bodyPr numCol="2">
            <a:normAutofit fontScale="47500" lnSpcReduction="20000"/>
          </a:bodyPr>
          <a:lstStyle/>
          <a:p>
            <a:pPr marL="0" indent="0">
              <a:buNone/>
            </a:pPr>
            <a:r>
              <a:rPr lang="en-US" b="1" i="1" dirty="0"/>
              <a:t>We Real Cool– by Gwendolyn Brooks</a:t>
            </a:r>
          </a:p>
          <a:p>
            <a:pPr marL="0" indent="0">
              <a:buNone/>
            </a:pPr>
            <a:r>
              <a:rPr lang="en-US" dirty="0"/>
              <a:t>               </a:t>
            </a:r>
            <a:r>
              <a:rPr lang="en-US" sz="2400" dirty="0"/>
              <a:t>The Pool Players.</a:t>
            </a:r>
          </a:p>
          <a:p>
            <a:pPr marL="0" indent="0">
              <a:buNone/>
            </a:pPr>
            <a:r>
              <a:rPr lang="en-US" sz="2400" dirty="0"/>
              <a:t>             Seven at the Golden Shovel.</a:t>
            </a:r>
          </a:p>
          <a:p>
            <a:pPr marL="0" indent="0">
              <a:buNone/>
            </a:pPr>
            <a:endParaRPr lang="en-US" dirty="0"/>
          </a:p>
          <a:p>
            <a:pPr marL="0" indent="0">
              <a:buNone/>
            </a:pPr>
            <a:r>
              <a:rPr lang="en-US" dirty="0"/>
              <a:t>We real cool. We</a:t>
            </a:r>
          </a:p>
          <a:p>
            <a:pPr marL="0" indent="0">
              <a:buNone/>
            </a:pPr>
            <a:r>
              <a:rPr lang="en-US" dirty="0"/>
              <a:t>Left school. We</a:t>
            </a:r>
          </a:p>
          <a:p>
            <a:pPr marL="0" indent="0">
              <a:buNone/>
            </a:pPr>
            <a:r>
              <a:rPr lang="en-US" dirty="0"/>
              <a:t> </a:t>
            </a:r>
          </a:p>
          <a:p>
            <a:pPr marL="0" indent="0">
              <a:buNone/>
            </a:pPr>
            <a:r>
              <a:rPr lang="en-US" dirty="0"/>
              <a:t>Lurk late. We</a:t>
            </a:r>
          </a:p>
          <a:p>
            <a:pPr marL="0" indent="0">
              <a:buNone/>
            </a:pPr>
            <a:r>
              <a:rPr lang="en-US" dirty="0"/>
              <a:t>Strike straight. We</a:t>
            </a:r>
          </a:p>
          <a:p>
            <a:r>
              <a:rPr lang="en-US" dirty="0"/>
              <a:t> </a:t>
            </a:r>
          </a:p>
          <a:p>
            <a:pPr marL="0" indent="0">
              <a:buNone/>
            </a:pPr>
            <a:r>
              <a:rPr lang="en-US" dirty="0"/>
              <a:t>Sing sin. We</a:t>
            </a:r>
          </a:p>
          <a:p>
            <a:pPr marL="0" indent="0">
              <a:buNone/>
            </a:pPr>
            <a:r>
              <a:rPr lang="en-US" dirty="0"/>
              <a:t>Thin gin. We</a:t>
            </a:r>
          </a:p>
          <a:p>
            <a:pPr marL="0" indent="0">
              <a:buNone/>
            </a:pPr>
            <a:r>
              <a:rPr lang="en-US" dirty="0"/>
              <a:t> </a:t>
            </a:r>
          </a:p>
          <a:p>
            <a:pPr marL="0" indent="0">
              <a:buNone/>
            </a:pPr>
            <a:r>
              <a:rPr lang="en-US" dirty="0"/>
              <a:t>Jazz June. We</a:t>
            </a:r>
          </a:p>
          <a:p>
            <a:pPr marL="0" indent="0">
              <a:buNone/>
            </a:pPr>
            <a:r>
              <a:rPr lang="en-US" dirty="0"/>
              <a:t>Die soon.</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b="1" i="1" dirty="0"/>
              <a:t>Golden Shovel – by Terrance Hayes</a:t>
            </a:r>
          </a:p>
          <a:p>
            <a:pPr marL="0" indent="0">
              <a:buNone/>
            </a:pPr>
            <a:r>
              <a:rPr lang="en-US" dirty="0"/>
              <a:t>When I am so small </a:t>
            </a:r>
            <a:r>
              <a:rPr lang="en-US" dirty="0" err="1"/>
              <a:t>Da’s</a:t>
            </a:r>
            <a:r>
              <a:rPr lang="en-US" dirty="0"/>
              <a:t> sock covers my arm, </a:t>
            </a:r>
            <a:r>
              <a:rPr lang="en-US" b="1" dirty="0"/>
              <a:t>we</a:t>
            </a:r>
          </a:p>
          <a:p>
            <a:pPr marL="0" indent="0">
              <a:buNone/>
            </a:pPr>
            <a:r>
              <a:rPr lang="en-US" dirty="0"/>
              <a:t>cruise at twilight until we find the place the r</a:t>
            </a:r>
            <a:r>
              <a:rPr lang="en-US" b="1" dirty="0"/>
              <a:t>eal</a:t>
            </a:r>
          </a:p>
          <a:p>
            <a:pPr marL="0" indent="0">
              <a:buNone/>
            </a:pPr>
            <a:r>
              <a:rPr lang="en-US" dirty="0"/>
              <a:t> </a:t>
            </a:r>
          </a:p>
          <a:p>
            <a:pPr marL="0" indent="0">
              <a:buNone/>
            </a:pPr>
            <a:r>
              <a:rPr lang="en-US" dirty="0"/>
              <a:t>men lean, bloodshot and translucent with </a:t>
            </a:r>
            <a:r>
              <a:rPr lang="en-US" b="1" dirty="0"/>
              <a:t>cool.</a:t>
            </a:r>
          </a:p>
          <a:p>
            <a:pPr marL="0" indent="0">
              <a:buNone/>
            </a:pPr>
            <a:r>
              <a:rPr lang="en-US" dirty="0"/>
              <a:t>His smile is a gold-plated incantation as </a:t>
            </a:r>
            <a:r>
              <a:rPr lang="en-US" b="1" dirty="0"/>
              <a:t>we</a:t>
            </a:r>
          </a:p>
          <a:p>
            <a:pPr marL="0" indent="0">
              <a:buNone/>
            </a:pPr>
            <a:r>
              <a:rPr lang="en-US" dirty="0"/>
              <a:t> </a:t>
            </a:r>
          </a:p>
          <a:p>
            <a:pPr marL="0" indent="0">
              <a:buNone/>
            </a:pPr>
            <a:r>
              <a:rPr lang="en-US" dirty="0"/>
              <a:t>drift by women on bar stools, with nothing </a:t>
            </a:r>
            <a:r>
              <a:rPr lang="en-US" b="1" dirty="0"/>
              <a:t>left</a:t>
            </a:r>
          </a:p>
          <a:p>
            <a:pPr marL="0" indent="0">
              <a:buNone/>
            </a:pPr>
            <a:r>
              <a:rPr lang="en-US" dirty="0"/>
              <a:t>in them but </a:t>
            </a:r>
            <a:r>
              <a:rPr lang="en-US" dirty="0" err="1"/>
              <a:t>approachlessness</a:t>
            </a:r>
            <a:r>
              <a:rPr lang="en-US" dirty="0"/>
              <a:t>. This is a </a:t>
            </a:r>
            <a:r>
              <a:rPr lang="en-US" b="1" dirty="0"/>
              <a:t>school</a:t>
            </a:r>
          </a:p>
          <a:p>
            <a:pPr marL="0" indent="0">
              <a:buNone/>
            </a:pPr>
            <a:r>
              <a:rPr lang="en-US" dirty="0"/>
              <a:t> </a:t>
            </a:r>
          </a:p>
          <a:p>
            <a:pPr marL="0" indent="0">
              <a:buNone/>
            </a:pPr>
            <a:r>
              <a:rPr lang="en-US" dirty="0"/>
              <a:t>I do not know yet. But the cue sticks mean </a:t>
            </a:r>
            <a:r>
              <a:rPr lang="en-US" b="1" dirty="0"/>
              <a:t>we</a:t>
            </a:r>
          </a:p>
          <a:p>
            <a:pPr marL="0" indent="0">
              <a:buNone/>
            </a:pPr>
            <a:r>
              <a:rPr lang="en-US" dirty="0"/>
              <a:t>are rubbed by light, smooth as wood, the </a:t>
            </a:r>
            <a:r>
              <a:rPr lang="en-US" b="1" dirty="0"/>
              <a:t>lurk</a:t>
            </a:r>
          </a:p>
          <a:p>
            <a:pPr marL="0" indent="0">
              <a:buNone/>
            </a:pPr>
            <a:r>
              <a:rPr lang="en-US" dirty="0"/>
              <a:t> </a:t>
            </a:r>
            <a:endParaRPr lang="en-US" b="1" dirty="0"/>
          </a:p>
          <a:p>
            <a:pPr marL="0" indent="0">
              <a:buNone/>
            </a:pPr>
            <a:r>
              <a:rPr lang="en-US" b="1" dirty="0"/>
              <a:t>of smoke thinned to song. We won’t be out late</a:t>
            </a:r>
            <a:endParaRPr lang="en-US" dirty="0"/>
          </a:p>
          <a:p>
            <a:pPr marL="0" indent="0">
              <a:buNone/>
            </a:pPr>
            <a:endParaRPr lang="en-US" dirty="0"/>
          </a:p>
        </p:txBody>
      </p:sp>
      <p:pic>
        <p:nvPicPr>
          <p:cNvPr id="5" name="Picture 4">
            <a:extLst>
              <a:ext uri="{FF2B5EF4-FFF2-40B4-BE49-F238E27FC236}">
                <a16:creationId xmlns:a16="http://schemas.microsoft.com/office/drawing/2014/main" id="{FB6C4FC6-317C-864F-81B4-DA8820431E16}"/>
              </a:ext>
            </a:extLst>
          </p:cNvPr>
          <p:cNvPicPr>
            <a:picLocks noChangeAspect="1"/>
          </p:cNvPicPr>
          <p:nvPr/>
        </p:nvPicPr>
        <p:blipFill>
          <a:blip r:embed="rId2"/>
          <a:stretch>
            <a:fillRect/>
          </a:stretch>
        </p:blipFill>
        <p:spPr>
          <a:xfrm>
            <a:off x="1193800" y="3618228"/>
            <a:ext cx="3186814" cy="3150872"/>
          </a:xfrm>
          <a:prstGeom prst="rect">
            <a:avLst/>
          </a:prstGeom>
        </p:spPr>
      </p:pic>
      <p:sp>
        <p:nvSpPr>
          <p:cNvPr id="6" name="TextBox 5">
            <a:extLst>
              <a:ext uri="{FF2B5EF4-FFF2-40B4-BE49-F238E27FC236}">
                <a16:creationId xmlns:a16="http://schemas.microsoft.com/office/drawing/2014/main" id="{3620E1EA-410F-A848-A476-043548FE980D}"/>
              </a:ext>
            </a:extLst>
          </p:cNvPr>
          <p:cNvSpPr txBox="1"/>
          <p:nvPr/>
        </p:nvSpPr>
        <p:spPr>
          <a:xfrm>
            <a:off x="5146158" y="6464595"/>
            <a:ext cx="3717493" cy="369332"/>
          </a:xfrm>
          <a:prstGeom prst="rect">
            <a:avLst/>
          </a:prstGeom>
          <a:noFill/>
        </p:spPr>
        <p:txBody>
          <a:bodyPr wrap="none" rtlCol="0">
            <a:spAutoFit/>
          </a:bodyPr>
          <a:lstStyle/>
          <a:p>
            <a:r>
              <a:rPr lang="en-US" dirty="0"/>
              <a:t>Pool Hall, The Golden Shovel, Chicago</a:t>
            </a:r>
          </a:p>
        </p:txBody>
      </p:sp>
    </p:spTree>
    <p:extLst>
      <p:ext uri="{BB962C8B-B14F-4D97-AF65-F5344CB8AC3E}">
        <p14:creationId xmlns:p14="http://schemas.microsoft.com/office/powerpoint/2010/main" val="919539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543D0-A17B-E949-8670-72EE9E2AC6FF}"/>
              </a:ext>
            </a:extLst>
          </p:cNvPr>
          <p:cNvSpPr>
            <a:spLocks noGrp="1"/>
          </p:cNvSpPr>
          <p:nvPr>
            <p:ph type="title"/>
          </p:nvPr>
        </p:nvSpPr>
        <p:spPr>
          <a:xfrm>
            <a:off x="244549" y="-143255"/>
            <a:ext cx="8229600" cy="1143000"/>
          </a:xfrm>
        </p:spPr>
        <p:txBody>
          <a:bodyPr>
            <a:normAutofit fontScale="90000"/>
          </a:bodyPr>
          <a:lstStyle/>
          <a:p>
            <a:r>
              <a:rPr lang="en-US" dirty="0"/>
              <a:t/>
            </a:r>
            <a:br>
              <a:rPr lang="en-US" dirty="0"/>
            </a:br>
            <a:r>
              <a:rPr lang="en-US" dirty="0"/>
              <a:t/>
            </a:r>
            <a:br>
              <a:rPr lang="en-US" dirty="0"/>
            </a:br>
            <a:r>
              <a:rPr lang="en-US" dirty="0"/>
              <a:t/>
            </a:r>
            <a:br>
              <a:rPr lang="en-US" dirty="0"/>
            </a:br>
            <a:r>
              <a:rPr lang="en-US" sz="3100" b="1" dirty="0"/>
              <a:t>Comment </a:t>
            </a:r>
            <a:r>
              <a:rPr lang="en-US" sz="3100" b="1" dirty="0" err="1"/>
              <a:t>l’art</a:t>
            </a:r>
            <a:r>
              <a:rPr lang="en-US" sz="3100" b="1" dirty="0"/>
              <a:t> </a:t>
            </a:r>
            <a:r>
              <a:rPr lang="en-US" sz="3100" b="1" dirty="0" err="1"/>
              <a:t>comprend</a:t>
            </a:r>
            <a:r>
              <a:rPr lang="en-US" sz="3100" b="1" dirty="0"/>
              <a:t>/</a:t>
            </a:r>
            <a:r>
              <a:rPr lang="en-US" sz="3100" b="1" dirty="0" err="1"/>
              <a:t>traduit</a:t>
            </a:r>
            <a:r>
              <a:rPr lang="en-US" sz="3100" b="1" dirty="0"/>
              <a:t>/observe “</a:t>
            </a:r>
            <a:r>
              <a:rPr lang="en-US" sz="3100" b="1" dirty="0" err="1"/>
              <a:t>l’ordinaire</a:t>
            </a:r>
            <a:r>
              <a:rPr lang="en-US" sz="3100" b="1" dirty="0"/>
              <a:t>”? </a:t>
            </a:r>
            <a:r>
              <a:rPr lang="en-US" dirty="0"/>
              <a:t/>
            </a:r>
            <a:br>
              <a:rPr lang="en-US" dirty="0"/>
            </a:br>
            <a:endParaRPr lang="en-US" dirty="0"/>
          </a:p>
        </p:txBody>
      </p:sp>
      <p:sp>
        <p:nvSpPr>
          <p:cNvPr id="3" name="Content Placeholder 2">
            <a:extLst>
              <a:ext uri="{FF2B5EF4-FFF2-40B4-BE49-F238E27FC236}">
                <a16:creationId xmlns:a16="http://schemas.microsoft.com/office/drawing/2014/main" id="{FC936615-BFF5-ED4A-AC4A-4D60B7A54482}"/>
              </a:ext>
            </a:extLst>
          </p:cNvPr>
          <p:cNvSpPr>
            <a:spLocks noGrp="1"/>
          </p:cNvSpPr>
          <p:nvPr>
            <p:ph idx="1"/>
          </p:nvPr>
        </p:nvSpPr>
        <p:spPr>
          <a:xfrm>
            <a:off x="595423" y="-364377"/>
            <a:ext cx="8229600" cy="6267892"/>
          </a:xfrm>
        </p:spPr>
        <p:txBody>
          <a:bodyPr>
            <a:normAutofit/>
          </a:bodyPr>
          <a:lstStyle/>
          <a:p>
            <a:pPr marL="0" indent="0">
              <a:buNone/>
            </a:pPr>
            <a:endParaRPr lang="en-US" sz="12800" b="1" i="1" dirty="0"/>
          </a:p>
          <a:p>
            <a:pPr marL="0" indent="0">
              <a:buNone/>
            </a:pPr>
            <a:r>
              <a:rPr lang="en-US" sz="2100" i="1" dirty="0"/>
              <a:t>« Le </a:t>
            </a:r>
            <a:r>
              <a:rPr lang="en-US" sz="2100" i="1" dirty="0" err="1"/>
              <a:t>poète</a:t>
            </a:r>
            <a:r>
              <a:rPr lang="en-US" sz="2100" i="1" dirty="0"/>
              <a:t> </a:t>
            </a:r>
            <a:r>
              <a:rPr lang="en-US" sz="2100" i="1" dirty="0" err="1"/>
              <a:t>doit</a:t>
            </a:r>
            <a:r>
              <a:rPr lang="en-US" sz="2100" i="1" dirty="0"/>
              <a:t> </a:t>
            </a:r>
            <a:r>
              <a:rPr lang="en-US" sz="2100" i="1" dirty="0" err="1"/>
              <a:t>avoir</a:t>
            </a:r>
            <a:r>
              <a:rPr lang="en-US" sz="2100" i="1" dirty="0"/>
              <a:t> les mains </a:t>
            </a:r>
            <a:r>
              <a:rPr lang="en-US" sz="2100" i="1" dirty="0" err="1"/>
              <a:t>dans</a:t>
            </a:r>
            <a:r>
              <a:rPr lang="en-US" sz="2100" i="1" dirty="0"/>
              <a:t> le </a:t>
            </a:r>
            <a:r>
              <a:rPr lang="en-US" sz="2100" i="1" dirty="0" err="1"/>
              <a:t>cambouis</a:t>
            </a:r>
            <a:r>
              <a:rPr lang="en-US" sz="2100" i="1" dirty="0"/>
              <a:t> de </a:t>
            </a:r>
            <a:r>
              <a:rPr lang="en-US" sz="2100" i="1" dirty="0" err="1"/>
              <a:t>l’existence</a:t>
            </a:r>
            <a:r>
              <a:rPr lang="en-US" sz="2100" i="1" dirty="0"/>
              <a:t> </a:t>
            </a:r>
            <a:r>
              <a:rPr lang="en-US" sz="2100" i="1" dirty="0" err="1"/>
              <a:t>humaine</a:t>
            </a:r>
            <a:r>
              <a:rPr lang="en-US" sz="2100" i="1" dirty="0"/>
              <a:t> » </a:t>
            </a:r>
            <a:r>
              <a:rPr lang="en-US" sz="2100" i="1" dirty="0" err="1"/>
              <a:t>dit</a:t>
            </a:r>
            <a:r>
              <a:rPr lang="en-US" sz="2100" i="1" dirty="0"/>
              <a:t> Louis </a:t>
            </a:r>
            <a:r>
              <a:rPr lang="en-US" sz="2100" i="1" dirty="0" err="1"/>
              <a:t>Dubost</a:t>
            </a:r>
            <a:r>
              <a:rPr lang="en-US" sz="2100" i="1" dirty="0"/>
              <a:t>.  La </a:t>
            </a:r>
            <a:r>
              <a:rPr lang="en-US" sz="2100" i="1" dirty="0" err="1"/>
              <a:t>poésie</a:t>
            </a:r>
            <a:r>
              <a:rPr lang="en-US" sz="2100" i="1" dirty="0"/>
              <a:t> </a:t>
            </a:r>
            <a:r>
              <a:rPr lang="en-US" sz="2100" i="1" dirty="0" err="1"/>
              <a:t>interroge</a:t>
            </a:r>
            <a:r>
              <a:rPr lang="en-US" sz="2100" i="1" dirty="0"/>
              <a:t> le monde, </a:t>
            </a:r>
            <a:r>
              <a:rPr lang="en-US" sz="2100" i="1" dirty="0" err="1"/>
              <a:t>nos</a:t>
            </a:r>
            <a:r>
              <a:rPr lang="en-US" sz="2100" i="1" dirty="0"/>
              <a:t> aspirations, </a:t>
            </a:r>
            <a:r>
              <a:rPr lang="en-US" sz="2100" i="1" dirty="0" err="1"/>
              <a:t>nos</a:t>
            </a:r>
            <a:r>
              <a:rPr lang="en-US" sz="2100" i="1" dirty="0"/>
              <a:t> </a:t>
            </a:r>
            <a:r>
              <a:rPr lang="en-US" sz="2100" i="1" dirty="0" err="1"/>
              <a:t>inquiétudes</a:t>
            </a:r>
            <a:r>
              <a:rPr lang="en-US" sz="2100" i="1" dirty="0"/>
              <a:t>, </a:t>
            </a:r>
            <a:r>
              <a:rPr lang="en-US" sz="2100" i="1" dirty="0" err="1"/>
              <a:t>elle</a:t>
            </a:r>
            <a:r>
              <a:rPr lang="en-US" sz="2100" i="1" dirty="0"/>
              <a:t> </a:t>
            </a:r>
            <a:r>
              <a:rPr lang="en-US" sz="2100" i="1" dirty="0" err="1"/>
              <a:t>est</a:t>
            </a:r>
            <a:r>
              <a:rPr lang="en-US" sz="2100" i="1" dirty="0"/>
              <a:t> </a:t>
            </a:r>
            <a:r>
              <a:rPr lang="en-US" sz="2100" i="1" dirty="0" err="1"/>
              <a:t>l’expérience</a:t>
            </a:r>
            <a:r>
              <a:rPr lang="en-US" sz="2100" i="1" dirty="0"/>
              <a:t> de </a:t>
            </a:r>
            <a:r>
              <a:rPr lang="en-US" sz="2100" i="1" dirty="0" err="1"/>
              <a:t>notre</a:t>
            </a:r>
            <a:r>
              <a:rPr lang="en-US" sz="2100" i="1" dirty="0"/>
              <a:t> </a:t>
            </a:r>
            <a:r>
              <a:rPr lang="en-US" sz="2100" i="1" dirty="0" err="1"/>
              <a:t>propre</a:t>
            </a:r>
            <a:r>
              <a:rPr lang="en-US" sz="2100" i="1" dirty="0"/>
              <a:t> rapport au monde. </a:t>
            </a:r>
            <a:r>
              <a:rPr lang="en-US" sz="2100" b="1" i="1" dirty="0"/>
              <a:t>“</a:t>
            </a:r>
            <a:r>
              <a:rPr lang="en-US" sz="2100" dirty="0"/>
              <a:t/>
            </a:r>
            <a:br>
              <a:rPr lang="en-US" sz="2100" dirty="0"/>
            </a:br>
            <a:endParaRPr lang="en-US" sz="2100" dirty="0"/>
          </a:p>
          <a:p>
            <a:pPr marL="0" indent="0">
              <a:buNone/>
            </a:pPr>
            <a:endParaRPr lang="en-US" dirty="0"/>
          </a:p>
        </p:txBody>
      </p:sp>
      <p:pic>
        <p:nvPicPr>
          <p:cNvPr id="4" name="Content Placeholder 3" descr="9a790173-57e8-4555-a038-7e3cfec6bb3f_l.JPG">
            <a:extLst>
              <a:ext uri="{FF2B5EF4-FFF2-40B4-BE49-F238E27FC236}">
                <a16:creationId xmlns:a16="http://schemas.microsoft.com/office/drawing/2014/main" id="{F8084F7B-927A-474E-BA43-E2E10A651160}"/>
              </a:ext>
            </a:extLst>
          </p:cNvPr>
          <p:cNvPicPr>
            <a:picLocks noChangeAspect="1"/>
          </p:cNvPicPr>
          <p:nvPr/>
        </p:nvPicPr>
        <p:blipFill>
          <a:blip r:embed="rId2">
            <a:extLst>
              <a:ext uri="{28A0092B-C50C-407E-A947-70E740481C1C}">
                <a14:useLocalDpi xmlns:a14="http://schemas.microsoft.com/office/drawing/2010/main" val="0"/>
              </a:ext>
            </a:extLst>
          </a:blip>
          <a:srcRect l="-18187" r="-18187"/>
          <a:stretch>
            <a:fillRect/>
          </a:stretch>
        </p:blipFill>
        <p:spPr>
          <a:xfrm>
            <a:off x="-366185" y="2957686"/>
            <a:ext cx="7092022" cy="3900314"/>
          </a:xfrm>
          <a:prstGeom prst="rect">
            <a:avLst/>
          </a:prstGeom>
        </p:spPr>
      </p:pic>
      <p:sp>
        <p:nvSpPr>
          <p:cNvPr id="5" name="TextBox 4">
            <a:extLst>
              <a:ext uri="{FF2B5EF4-FFF2-40B4-BE49-F238E27FC236}">
                <a16:creationId xmlns:a16="http://schemas.microsoft.com/office/drawing/2014/main" id="{C0DD1B4D-90D5-A846-8753-3DA81725446F}"/>
              </a:ext>
            </a:extLst>
          </p:cNvPr>
          <p:cNvSpPr txBox="1"/>
          <p:nvPr/>
        </p:nvSpPr>
        <p:spPr>
          <a:xfrm>
            <a:off x="6194175" y="5903515"/>
            <a:ext cx="2630848" cy="923330"/>
          </a:xfrm>
          <a:prstGeom prst="rect">
            <a:avLst/>
          </a:prstGeom>
          <a:noFill/>
        </p:spPr>
        <p:txBody>
          <a:bodyPr wrap="none" rtlCol="0">
            <a:spAutoFit/>
          </a:bodyPr>
          <a:lstStyle/>
          <a:p>
            <a:r>
              <a:rPr lang="en-US" dirty="0" err="1"/>
              <a:t>Claes</a:t>
            </a:r>
            <a:r>
              <a:rPr lang="en-US" dirty="0"/>
              <a:t> </a:t>
            </a:r>
            <a:r>
              <a:rPr lang="en-US" dirty="0" err="1"/>
              <a:t>Oldenberg</a:t>
            </a:r>
            <a:r>
              <a:rPr lang="en-US" dirty="0"/>
              <a:t>, </a:t>
            </a:r>
          </a:p>
          <a:p>
            <a:r>
              <a:rPr lang="en-US" dirty="0"/>
              <a:t>Typewriter Eraser, Scale  X</a:t>
            </a:r>
          </a:p>
          <a:p>
            <a:endParaRPr lang="en-US" dirty="0"/>
          </a:p>
        </p:txBody>
      </p:sp>
      <p:sp>
        <p:nvSpPr>
          <p:cNvPr id="6" name="TextBox 5">
            <a:extLst>
              <a:ext uri="{FF2B5EF4-FFF2-40B4-BE49-F238E27FC236}">
                <a16:creationId xmlns:a16="http://schemas.microsoft.com/office/drawing/2014/main" id="{791CA27D-7D3F-E041-A706-F40C5945F885}"/>
              </a:ext>
            </a:extLst>
          </p:cNvPr>
          <p:cNvSpPr txBox="1"/>
          <p:nvPr/>
        </p:nvSpPr>
        <p:spPr>
          <a:xfrm>
            <a:off x="8825023" y="1977656"/>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92920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8BCA7-D103-0D48-829A-6A1D1F9DA158}"/>
              </a:ext>
            </a:extLst>
          </p:cNvPr>
          <p:cNvSpPr>
            <a:spLocks noGrp="1"/>
          </p:cNvSpPr>
          <p:nvPr>
            <p:ph type="title"/>
          </p:nvPr>
        </p:nvSpPr>
        <p:spPr>
          <a:xfrm>
            <a:off x="457200" y="-1143000"/>
            <a:ext cx="8229600" cy="1143000"/>
          </a:xfrm>
        </p:spPr>
        <p:txBody>
          <a:bodyPr/>
          <a:lstStyle/>
          <a:p>
            <a:endParaRPr lang="en-US"/>
          </a:p>
        </p:txBody>
      </p:sp>
      <p:sp>
        <p:nvSpPr>
          <p:cNvPr id="3" name="Content Placeholder 2">
            <a:extLst>
              <a:ext uri="{FF2B5EF4-FFF2-40B4-BE49-F238E27FC236}">
                <a16:creationId xmlns:a16="http://schemas.microsoft.com/office/drawing/2014/main" id="{FA35F398-7EAE-1043-B790-83A8BEC443A6}"/>
              </a:ext>
            </a:extLst>
          </p:cNvPr>
          <p:cNvSpPr>
            <a:spLocks noGrp="1"/>
          </p:cNvSpPr>
          <p:nvPr>
            <p:ph idx="1"/>
          </p:nvPr>
        </p:nvSpPr>
        <p:spPr>
          <a:xfrm>
            <a:off x="457200" y="404038"/>
            <a:ext cx="8070112" cy="6230678"/>
          </a:xfrm>
        </p:spPr>
        <p:txBody>
          <a:bodyPr>
            <a:normAutofit fontScale="40000" lnSpcReduction="20000"/>
          </a:bodyPr>
          <a:lstStyle/>
          <a:p>
            <a:pPr marL="0" indent="0">
              <a:buNone/>
            </a:pPr>
            <a:r>
              <a:rPr lang="en-US" sz="5100" b="1" i="1" dirty="0"/>
              <a:t>Comment </a:t>
            </a:r>
            <a:r>
              <a:rPr lang="en-US" sz="5100" b="1" i="1" dirty="0" err="1"/>
              <a:t>traduire</a:t>
            </a:r>
            <a:r>
              <a:rPr lang="en-US" sz="5100" b="1" i="1" dirty="0"/>
              <a:t> </a:t>
            </a:r>
            <a:r>
              <a:rPr lang="en-US" sz="5100" b="1" i="1" dirty="0" err="1"/>
              <a:t>une</a:t>
            </a:r>
            <a:r>
              <a:rPr lang="en-US" sz="5100" b="1" i="1" dirty="0"/>
              <a:t> </a:t>
            </a:r>
            <a:r>
              <a:rPr lang="en-US" sz="5100" b="1" i="1" dirty="0" err="1"/>
              <a:t>forme</a:t>
            </a:r>
            <a:r>
              <a:rPr lang="en-US" sz="5100" b="1" i="1" dirty="0"/>
              <a:t> – strophe de six </a:t>
            </a:r>
            <a:r>
              <a:rPr lang="en-US" sz="5100" b="1" i="1" dirty="0" err="1"/>
              <a:t>vers</a:t>
            </a:r>
            <a:r>
              <a:rPr lang="en-US" sz="5100" b="1" i="1" dirty="0"/>
              <a:t> qui se </a:t>
            </a:r>
            <a:r>
              <a:rPr lang="en-US" sz="5100" b="1" i="1" dirty="0" err="1"/>
              <a:t>rétrécit</a:t>
            </a:r>
            <a:r>
              <a:rPr lang="en-US" sz="5100" b="1" i="1" dirty="0"/>
              <a:t>… </a:t>
            </a:r>
          </a:p>
          <a:p>
            <a:pPr marL="0" indent="0">
              <a:buNone/>
            </a:pPr>
            <a:r>
              <a:rPr lang="en-US" sz="5100" b="1" i="1" dirty="0"/>
              <a:t>Et Le </a:t>
            </a:r>
            <a:r>
              <a:rPr lang="en-US" sz="5100" b="1" i="1" dirty="0" err="1"/>
              <a:t>défi</a:t>
            </a:r>
            <a:r>
              <a:rPr lang="en-US" sz="5100" b="1" i="1" dirty="0"/>
              <a:t> de la </a:t>
            </a:r>
            <a:r>
              <a:rPr lang="en-US" sz="5100" b="1" i="1" dirty="0" err="1"/>
              <a:t>traduction</a:t>
            </a:r>
            <a:r>
              <a:rPr lang="en-US" sz="5100" b="1" i="1" dirty="0"/>
              <a:t> des </a:t>
            </a:r>
            <a:r>
              <a:rPr lang="en-US" sz="5100" b="1" i="1" dirty="0" err="1"/>
              <a:t>homonymes</a:t>
            </a:r>
            <a:r>
              <a:rPr lang="en-US" sz="5100" b="1" i="1" dirty="0"/>
              <a:t>!</a:t>
            </a:r>
          </a:p>
          <a:p>
            <a:pPr marL="0" indent="0">
              <a:buNone/>
            </a:pPr>
            <a:endParaRPr lang="en-US" sz="5100" b="1" i="1" dirty="0"/>
          </a:p>
          <a:p>
            <a:pPr marL="0" indent="0">
              <a:buNone/>
            </a:pPr>
            <a:r>
              <a:rPr lang="en-US" sz="5100" dirty="0"/>
              <a:t>The Shrinking Lonely Sestina– Miller Williams</a:t>
            </a:r>
          </a:p>
          <a:p>
            <a:pPr marL="0" indent="0">
              <a:buNone/>
            </a:pPr>
            <a:r>
              <a:rPr lang="en-US" sz="5100" dirty="0"/>
              <a:t>6 </a:t>
            </a:r>
            <a:r>
              <a:rPr lang="en-US" sz="5100" dirty="0" err="1"/>
              <a:t>vers</a:t>
            </a:r>
            <a:r>
              <a:rPr lang="en-US" sz="5100" dirty="0"/>
              <a:t> X 6 strophes avec  6 mots qui se </a:t>
            </a:r>
            <a:r>
              <a:rPr lang="en-US" sz="5100" dirty="0" err="1"/>
              <a:t>répètent</a:t>
            </a:r>
            <a:r>
              <a:rPr lang="en-US" sz="5100" dirty="0"/>
              <a:t> </a:t>
            </a:r>
            <a:r>
              <a:rPr lang="en-US" sz="5100" dirty="0" err="1"/>
              <a:t>en</a:t>
            </a:r>
            <a:r>
              <a:rPr lang="en-US" sz="5100" dirty="0"/>
              <a:t> </a:t>
            </a:r>
            <a:r>
              <a:rPr lang="en-US" sz="5100" dirty="0" err="1"/>
              <a:t>ordre</a:t>
            </a:r>
            <a:r>
              <a:rPr lang="en-US" sz="5100" dirty="0"/>
              <a:t> different…</a:t>
            </a:r>
          </a:p>
          <a:p>
            <a:pPr marL="0" indent="0">
              <a:buNone/>
            </a:pPr>
            <a:endParaRPr lang="en-US" sz="5100" dirty="0"/>
          </a:p>
          <a:p>
            <a:pPr marL="0" indent="0">
              <a:buNone/>
            </a:pPr>
            <a:r>
              <a:rPr lang="en-US" sz="5100" i="1" dirty="0"/>
              <a:t>Somewhere in everyone's head something points toward </a:t>
            </a:r>
            <a:r>
              <a:rPr lang="en-US" sz="5100" b="1" i="1" dirty="0"/>
              <a:t>home,	</a:t>
            </a:r>
          </a:p>
          <a:p>
            <a:pPr marL="0" indent="0">
              <a:buNone/>
            </a:pPr>
            <a:r>
              <a:rPr lang="en-US" sz="5100" i="1" dirty="0"/>
              <a:t>a dashboard's floating compass, turning all the </a:t>
            </a:r>
            <a:r>
              <a:rPr lang="en-US" sz="5100" b="1" i="1" dirty="0"/>
              <a:t>time	</a:t>
            </a:r>
            <a:r>
              <a:rPr lang="en-US" sz="5100" i="1" dirty="0"/>
              <a:t>	</a:t>
            </a:r>
          </a:p>
          <a:p>
            <a:pPr marL="0" indent="0">
              <a:buNone/>
            </a:pPr>
            <a:r>
              <a:rPr lang="en-US" sz="5100" i="1" dirty="0"/>
              <a:t>to keep from turning. It doesn't matter how we </a:t>
            </a:r>
            <a:r>
              <a:rPr lang="en-US" sz="5100" b="1" i="1" dirty="0"/>
              <a:t>come</a:t>
            </a:r>
          </a:p>
          <a:p>
            <a:pPr marL="0" indent="0">
              <a:buNone/>
            </a:pPr>
            <a:r>
              <a:rPr lang="en-US" sz="5100" i="1" dirty="0"/>
              <a:t>to be wherever we are, someplace where nothing </a:t>
            </a:r>
            <a:r>
              <a:rPr lang="en-US" sz="5100" b="1" i="1" dirty="0"/>
              <a:t>goes</a:t>
            </a:r>
          </a:p>
          <a:p>
            <a:pPr marL="0" indent="0">
              <a:buNone/>
            </a:pPr>
            <a:r>
              <a:rPr lang="en-US" sz="5100" i="1" dirty="0"/>
              <a:t>the way it went once, where nothing holds </a:t>
            </a:r>
            <a:r>
              <a:rPr lang="en-US" sz="5100" b="1" i="1" dirty="0"/>
              <a:t>fast</a:t>
            </a:r>
          </a:p>
          <a:p>
            <a:pPr marL="0" indent="0">
              <a:buNone/>
            </a:pPr>
            <a:r>
              <a:rPr lang="en-US" sz="5100" i="1" dirty="0"/>
              <a:t>to where it belongs, or what you've risen or fallen t</a:t>
            </a:r>
            <a:r>
              <a:rPr lang="en-US" sz="5100" b="1" i="1" dirty="0"/>
              <a:t>o.</a:t>
            </a:r>
          </a:p>
          <a:p>
            <a:pPr marL="0" indent="0">
              <a:buNone/>
            </a:pPr>
            <a:endParaRPr lang="en-US" sz="5100" dirty="0"/>
          </a:p>
          <a:p>
            <a:pPr marL="0" indent="0">
              <a:buNone/>
            </a:pPr>
            <a:r>
              <a:rPr lang="en-US" sz="5100" dirty="0"/>
              <a:t>**	Time							le temps/</a:t>
            </a:r>
            <a:r>
              <a:rPr lang="en-US" sz="5100" dirty="0" err="1"/>
              <a:t>l’heure</a:t>
            </a:r>
            <a:endParaRPr lang="en-US" sz="5100" dirty="0"/>
          </a:p>
          <a:p>
            <a:pPr marL="0" indent="0">
              <a:buNone/>
            </a:pPr>
            <a:r>
              <a:rPr lang="en-US" sz="5100" dirty="0"/>
              <a:t>	goes							</a:t>
            </a:r>
            <a:r>
              <a:rPr lang="en-US" sz="5100" dirty="0" err="1"/>
              <a:t>va</a:t>
            </a:r>
            <a:r>
              <a:rPr lang="en-US" sz="5100" dirty="0"/>
              <a:t> </a:t>
            </a:r>
          </a:p>
          <a:p>
            <a:pPr marL="0" indent="0">
              <a:buNone/>
            </a:pPr>
            <a:r>
              <a:rPr lang="en-US" sz="5100" dirty="0"/>
              <a:t>	too								</a:t>
            </a:r>
            <a:r>
              <a:rPr lang="en-US" sz="5100" dirty="0" err="1"/>
              <a:t>aussi</a:t>
            </a:r>
            <a:r>
              <a:rPr lang="en-US" sz="5100" dirty="0"/>
              <a:t>/trop/</a:t>
            </a:r>
            <a:r>
              <a:rPr lang="en-US" sz="5100" dirty="0" err="1"/>
              <a:t>à</a:t>
            </a:r>
            <a:r>
              <a:rPr lang="en-US" sz="5100" dirty="0"/>
              <a:t>/</a:t>
            </a:r>
            <a:r>
              <a:rPr lang="en-US" sz="5100" dirty="0" err="1"/>
              <a:t>deux</a:t>
            </a:r>
            <a:endParaRPr lang="en-US" sz="5100" dirty="0"/>
          </a:p>
          <a:p>
            <a:pPr marL="0" indent="0">
              <a:buNone/>
            </a:pPr>
            <a:r>
              <a:rPr lang="en-US" sz="5100" dirty="0"/>
              <a:t>	fast.								</a:t>
            </a:r>
            <a:r>
              <a:rPr lang="en-US" sz="5100" dirty="0" err="1"/>
              <a:t>Vite</a:t>
            </a:r>
            <a:endParaRPr lang="en-US" sz="5100" dirty="0"/>
          </a:p>
          <a:p>
            <a:pPr marL="0" indent="0">
              <a:buNone/>
            </a:pPr>
            <a:r>
              <a:rPr lang="en-US" sz="5100" dirty="0"/>
              <a:t>	Come							</a:t>
            </a:r>
            <a:r>
              <a:rPr lang="en-US" sz="5100" dirty="0" err="1"/>
              <a:t>viens</a:t>
            </a:r>
            <a:r>
              <a:rPr lang="en-US" sz="5100" dirty="0"/>
              <a:t> (</a:t>
            </a:r>
            <a:r>
              <a:rPr lang="en-US" sz="5100" dirty="0" err="1"/>
              <a:t>rentrer</a:t>
            </a:r>
            <a:r>
              <a:rPr lang="en-US" sz="5100" dirty="0"/>
              <a:t>)</a:t>
            </a:r>
          </a:p>
          <a:p>
            <a:pPr marL="0" indent="0">
              <a:buNone/>
            </a:pPr>
            <a:r>
              <a:rPr lang="en-US" sz="5100" dirty="0"/>
              <a:t>	home.							</a:t>
            </a:r>
            <a:r>
              <a:rPr lang="en-US" sz="5100" dirty="0" err="1"/>
              <a:t>À</a:t>
            </a:r>
            <a:r>
              <a:rPr lang="en-US" sz="5100" dirty="0"/>
              <a:t> la </a:t>
            </a:r>
            <a:r>
              <a:rPr lang="en-US" sz="5100" dirty="0" err="1"/>
              <a:t>maison</a:t>
            </a:r>
            <a:r>
              <a:rPr lang="en-US" sz="5100" dirty="0"/>
              <a:t>/chez </a:t>
            </a:r>
            <a:r>
              <a:rPr lang="en-US" sz="5100" dirty="0" err="1"/>
              <a:t>soi</a:t>
            </a:r>
            <a:endParaRPr lang="en-US" sz="5100"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971736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74ADC-DACD-E947-B48D-E567E1D4DBB5}"/>
              </a:ext>
            </a:extLst>
          </p:cNvPr>
          <p:cNvSpPr>
            <a:spLocks noGrp="1"/>
          </p:cNvSpPr>
          <p:nvPr>
            <p:ph type="title"/>
          </p:nvPr>
        </p:nvSpPr>
        <p:spPr/>
        <p:txBody>
          <a:bodyPr>
            <a:normAutofit fontScale="90000"/>
          </a:bodyPr>
          <a:lstStyle/>
          <a:p>
            <a:r>
              <a:rPr lang="en-US" dirty="0"/>
              <a:t>Technique de “</a:t>
            </a:r>
            <a:r>
              <a:rPr lang="en-US" dirty="0" err="1"/>
              <a:t>gomme</a:t>
            </a:r>
            <a:r>
              <a:rPr lang="en-US" dirty="0"/>
              <a:t>” </a:t>
            </a:r>
            <a:br>
              <a:rPr lang="en-US" dirty="0"/>
            </a:br>
            <a:r>
              <a:rPr lang="en-US" sz="3100" dirty="0"/>
              <a:t>(erasure technique) </a:t>
            </a:r>
            <a:r>
              <a:rPr lang="en-US" dirty="0"/>
              <a:t>– </a:t>
            </a:r>
            <a:r>
              <a:rPr lang="en-US" dirty="0" err="1"/>
              <a:t>qu’est-ce</a:t>
            </a:r>
            <a:r>
              <a:rPr lang="en-US" dirty="0"/>
              <a:t> qui change?</a:t>
            </a:r>
          </a:p>
        </p:txBody>
      </p:sp>
      <p:sp>
        <p:nvSpPr>
          <p:cNvPr id="3" name="Content Placeholder 2">
            <a:extLst>
              <a:ext uri="{FF2B5EF4-FFF2-40B4-BE49-F238E27FC236}">
                <a16:creationId xmlns:a16="http://schemas.microsoft.com/office/drawing/2014/main" id="{93FB2DEC-5FE5-4C4F-AB61-C492BD8844C8}"/>
              </a:ext>
            </a:extLst>
          </p:cNvPr>
          <p:cNvSpPr>
            <a:spLocks noGrp="1"/>
          </p:cNvSpPr>
          <p:nvPr>
            <p:ph idx="1"/>
          </p:nvPr>
        </p:nvSpPr>
        <p:spPr>
          <a:xfrm>
            <a:off x="457200" y="1600200"/>
            <a:ext cx="8229600" cy="5629940"/>
          </a:xfrm>
        </p:spPr>
        <p:txBody>
          <a:bodyPr>
            <a:normAutofit fontScale="62500" lnSpcReduction="20000"/>
          </a:bodyPr>
          <a:lstStyle/>
          <a:p>
            <a:pPr marL="0" indent="0">
              <a:buNone/>
            </a:pPr>
            <a:r>
              <a:rPr lang="en-US" dirty="0">
                <a:solidFill>
                  <a:schemeClr val="tx2">
                    <a:lumMod val="75000"/>
                  </a:schemeClr>
                </a:solidFill>
              </a:rPr>
              <a:t> L’ABEILLE ” Paul Valéry</a:t>
            </a:r>
          </a:p>
          <a:p>
            <a:pPr marL="0" indent="0">
              <a:buNone/>
            </a:pPr>
            <a:r>
              <a:rPr lang="en-US" dirty="0" err="1">
                <a:solidFill>
                  <a:schemeClr val="accent1">
                    <a:lumMod val="40000"/>
                    <a:lumOff val="60000"/>
                  </a:schemeClr>
                </a:solidFill>
              </a:rPr>
              <a:t>Quelle</a:t>
            </a:r>
            <a:r>
              <a:rPr lang="en-US" dirty="0">
                <a:solidFill>
                  <a:schemeClr val="accent1">
                    <a:lumMod val="40000"/>
                    <a:lumOff val="60000"/>
                  </a:schemeClr>
                </a:solidFill>
              </a:rPr>
              <a:t>, et </a:t>
            </a:r>
            <a:r>
              <a:rPr lang="en-US" dirty="0" err="1">
                <a:solidFill>
                  <a:schemeClr val="accent1">
                    <a:lumMod val="40000"/>
                    <a:lumOff val="60000"/>
                  </a:schemeClr>
                </a:solidFill>
              </a:rPr>
              <a:t>si</a:t>
            </a:r>
            <a:r>
              <a:rPr lang="en-US" dirty="0">
                <a:solidFill>
                  <a:schemeClr val="accent1">
                    <a:lumMod val="40000"/>
                    <a:lumOff val="60000"/>
                  </a:schemeClr>
                </a:solidFill>
              </a:rPr>
              <a:t> fine, et </a:t>
            </a:r>
            <a:r>
              <a:rPr lang="en-US" dirty="0" err="1">
                <a:solidFill>
                  <a:schemeClr val="accent1">
                    <a:lumMod val="40000"/>
                    <a:lumOff val="60000"/>
                  </a:schemeClr>
                </a:solidFill>
              </a:rPr>
              <a:t>si</a:t>
            </a:r>
            <a:r>
              <a:rPr lang="en-US" dirty="0">
                <a:solidFill>
                  <a:schemeClr val="accent1">
                    <a:lumMod val="40000"/>
                    <a:lumOff val="60000"/>
                  </a:schemeClr>
                </a:solidFill>
              </a:rPr>
              <a:t> </a:t>
            </a:r>
            <a:r>
              <a:rPr lang="en-US" dirty="0" err="1">
                <a:solidFill>
                  <a:schemeClr val="accent1">
                    <a:lumMod val="40000"/>
                    <a:lumOff val="60000"/>
                  </a:schemeClr>
                </a:solidFill>
              </a:rPr>
              <a:t>mortelle</a:t>
            </a:r>
            <a:r>
              <a:rPr lang="en-US" dirty="0">
                <a:solidFill>
                  <a:schemeClr val="accent1">
                    <a:lumMod val="40000"/>
                    <a:lumOff val="60000"/>
                  </a:schemeClr>
                </a:solidFill>
              </a:rPr>
              <a:t>,			</a:t>
            </a:r>
            <a:r>
              <a:rPr lang="en-US" dirty="0">
                <a:solidFill>
                  <a:schemeClr val="tx2">
                    <a:lumMod val="75000"/>
                  </a:schemeClr>
                </a:solidFill>
              </a:rPr>
              <a:t>un </a:t>
            </a:r>
            <a:r>
              <a:rPr lang="en-US" dirty="0" err="1">
                <a:solidFill>
                  <a:schemeClr val="tx2">
                    <a:lumMod val="75000"/>
                  </a:schemeClr>
                </a:solidFill>
              </a:rPr>
              <a:t>songe</a:t>
            </a:r>
            <a:r>
              <a:rPr lang="en-US" dirty="0">
                <a:solidFill>
                  <a:schemeClr val="tx2">
                    <a:lumMod val="75000"/>
                  </a:schemeClr>
                </a:solidFill>
              </a:rPr>
              <a:t> de dentelle,</a:t>
            </a:r>
            <a:r>
              <a:rPr lang="en-US" dirty="0">
                <a:solidFill>
                  <a:schemeClr val="accent1">
                    <a:lumMod val="40000"/>
                    <a:lumOff val="60000"/>
                  </a:schemeClr>
                </a:solidFill>
              </a:rPr>
              <a:t/>
            </a:r>
            <a:br>
              <a:rPr lang="en-US" dirty="0">
                <a:solidFill>
                  <a:schemeClr val="accent1">
                    <a:lumMod val="40000"/>
                    <a:lumOff val="60000"/>
                  </a:schemeClr>
                </a:solidFill>
              </a:rPr>
            </a:br>
            <a:r>
              <a:rPr lang="en-US" dirty="0">
                <a:solidFill>
                  <a:schemeClr val="accent1">
                    <a:lumMod val="40000"/>
                    <a:lumOff val="60000"/>
                  </a:schemeClr>
                </a:solidFill>
              </a:rPr>
              <a:t>Que </a:t>
            </a:r>
            <a:r>
              <a:rPr lang="en-US" dirty="0" err="1">
                <a:solidFill>
                  <a:schemeClr val="accent1">
                    <a:lumMod val="40000"/>
                    <a:lumOff val="60000"/>
                  </a:schemeClr>
                </a:solidFill>
              </a:rPr>
              <a:t>soit</a:t>
            </a:r>
            <a:r>
              <a:rPr lang="en-US" dirty="0">
                <a:solidFill>
                  <a:schemeClr val="accent1">
                    <a:lumMod val="40000"/>
                    <a:lumOff val="60000"/>
                  </a:schemeClr>
                </a:solidFill>
              </a:rPr>
              <a:t> ta pointe, blonde </a:t>
            </a:r>
            <a:r>
              <a:rPr lang="en-US" dirty="0" err="1">
                <a:solidFill>
                  <a:schemeClr val="accent1">
                    <a:lumMod val="40000"/>
                    <a:lumOff val="60000"/>
                  </a:schemeClr>
                </a:solidFill>
              </a:rPr>
              <a:t>abeille</a:t>
            </a:r>
            <a:r>
              <a:rPr lang="en-US" dirty="0">
                <a:solidFill>
                  <a:schemeClr val="accent1">
                    <a:lumMod val="40000"/>
                    <a:lumOff val="60000"/>
                  </a:schemeClr>
                </a:solidFill>
              </a:rPr>
              <a:t>,			</a:t>
            </a:r>
            <a:r>
              <a:rPr lang="en-US" dirty="0" err="1">
                <a:solidFill>
                  <a:schemeClr val="tx1">
                    <a:lumMod val="85000"/>
                    <a:lumOff val="15000"/>
                  </a:schemeClr>
                </a:solidFill>
              </a:rPr>
              <a:t>l’amour</a:t>
            </a:r>
            <a:r>
              <a:rPr lang="en-US" dirty="0">
                <a:solidFill>
                  <a:schemeClr val="accent1">
                    <a:lumMod val="40000"/>
                    <a:lumOff val="60000"/>
                  </a:schemeClr>
                </a:solidFill>
              </a:rPr>
              <a:t/>
            </a:r>
            <a:br>
              <a:rPr lang="en-US" dirty="0">
                <a:solidFill>
                  <a:schemeClr val="accent1">
                    <a:lumMod val="40000"/>
                    <a:lumOff val="60000"/>
                  </a:schemeClr>
                </a:solidFill>
              </a:rPr>
            </a:br>
            <a:r>
              <a:rPr lang="en-US" dirty="0">
                <a:solidFill>
                  <a:schemeClr val="accent1">
                    <a:lumMod val="40000"/>
                    <a:lumOff val="60000"/>
                  </a:schemeClr>
                </a:solidFill>
              </a:rPr>
              <a:t>Je </a:t>
            </a:r>
            <a:r>
              <a:rPr lang="en-US" dirty="0" err="1">
                <a:solidFill>
                  <a:schemeClr val="accent1">
                    <a:lumMod val="40000"/>
                    <a:lumOff val="60000"/>
                  </a:schemeClr>
                </a:solidFill>
              </a:rPr>
              <a:t>n’ai</a:t>
            </a:r>
            <a:r>
              <a:rPr lang="en-US" dirty="0">
                <a:solidFill>
                  <a:schemeClr val="accent1">
                    <a:lumMod val="40000"/>
                    <a:lumOff val="60000"/>
                  </a:schemeClr>
                </a:solidFill>
              </a:rPr>
              <a:t>, sur ma </a:t>
            </a:r>
            <a:r>
              <a:rPr lang="en-US" dirty="0" err="1">
                <a:solidFill>
                  <a:schemeClr val="accent1">
                    <a:lumMod val="40000"/>
                    <a:lumOff val="60000"/>
                  </a:schemeClr>
                </a:solidFill>
              </a:rPr>
              <a:t>tendre</a:t>
            </a:r>
            <a:r>
              <a:rPr lang="en-US" dirty="0">
                <a:solidFill>
                  <a:schemeClr val="accent1">
                    <a:lumMod val="40000"/>
                    <a:lumOff val="60000"/>
                  </a:schemeClr>
                </a:solidFill>
              </a:rPr>
              <a:t> </a:t>
            </a:r>
            <a:r>
              <a:rPr lang="en-US" dirty="0" err="1">
                <a:solidFill>
                  <a:schemeClr val="accent1">
                    <a:lumMod val="40000"/>
                    <a:lumOff val="60000"/>
                  </a:schemeClr>
                </a:solidFill>
              </a:rPr>
              <a:t>corbeille</a:t>
            </a:r>
            <a:r>
              <a:rPr lang="en-US" dirty="0">
                <a:solidFill>
                  <a:schemeClr val="accent1">
                    <a:lumMod val="40000"/>
                    <a:lumOff val="60000"/>
                  </a:schemeClr>
                </a:solidFill>
              </a:rPr>
              <a:t>,			</a:t>
            </a:r>
            <a:r>
              <a:rPr lang="en-US" dirty="0" err="1">
                <a:solidFill>
                  <a:schemeClr val="bg2">
                    <a:lumMod val="10000"/>
                  </a:schemeClr>
                </a:solidFill>
              </a:rPr>
              <a:t>vaut</a:t>
            </a:r>
            <a:r>
              <a:rPr lang="en-US" dirty="0">
                <a:solidFill>
                  <a:schemeClr val="bg2">
                    <a:lumMod val="10000"/>
                  </a:schemeClr>
                </a:solidFill>
              </a:rPr>
              <a:t> </a:t>
            </a:r>
            <a:r>
              <a:rPr lang="en-US" dirty="0" err="1">
                <a:solidFill>
                  <a:schemeClr val="bg2">
                    <a:lumMod val="10000"/>
                  </a:schemeClr>
                </a:solidFill>
              </a:rPr>
              <a:t>mieux</a:t>
            </a:r>
            <a:r>
              <a:rPr lang="en-US" dirty="0">
                <a:solidFill>
                  <a:schemeClr val="accent1">
                    <a:lumMod val="40000"/>
                    <a:lumOff val="60000"/>
                  </a:schemeClr>
                </a:solidFill>
              </a:rPr>
              <a:t/>
            </a:r>
            <a:br>
              <a:rPr lang="en-US" dirty="0">
                <a:solidFill>
                  <a:schemeClr val="accent1">
                    <a:lumMod val="40000"/>
                    <a:lumOff val="60000"/>
                  </a:schemeClr>
                </a:solidFill>
              </a:rPr>
            </a:br>
            <a:r>
              <a:rPr lang="en-US" dirty="0" err="1">
                <a:solidFill>
                  <a:schemeClr val="accent1">
                    <a:lumMod val="40000"/>
                    <a:lumOff val="60000"/>
                  </a:schemeClr>
                </a:solidFill>
              </a:rPr>
              <a:t>Jeté</a:t>
            </a:r>
            <a:r>
              <a:rPr lang="en-US" dirty="0">
                <a:solidFill>
                  <a:schemeClr val="accent1">
                    <a:lumMod val="40000"/>
                    <a:lumOff val="60000"/>
                  </a:schemeClr>
                </a:solidFill>
              </a:rPr>
              <a:t> </a:t>
            </a:r>
            <a:r>
              <a:rPr lang="en-US" dirty="0" err="1">
                <a:solidFill>
                  <a:schemeClr val="accent1">
                    <a:lumMod val="20000"/>
                    <a:lumOff val="80000"/>
                  </a:schemeClr>
                </a:solidFill>
              </a:rPr>
              <a:t>qu’</a:t>
            </a:r>
            <a:r>
              <a:rPr lang="en-US" dirty="0" err="1">
                <a:solidFill>
                  <a:schemeClr val="tx2">
                    <a:lumMod val="75000"/>
                  </a:schemeClr>
                </a:solidFill>
              </a:rPr>
              <a:t>un</a:t>
            </a:r>
            <a:r>
              <a:rPr lang="en-US" dirty="0">
                <a:solidFill>
                  <a:schemeClr val="tx2">
                    <a:lumMod val="75000"/>
                  </a:schemeClr>
                </a:solidFill>
              </a:rPr>
              <a:t> </a:t>
            </a:r>
            <a:r>
              <a:rPr lang="en-US" dirty="0" err="1">
                <a:solidFill>
                  <a:schemeClr val="tx2">
                    <a:lumMod val="75000"/>
                  </a:schemeClr>
                </a:solidFill>
              </a:rPr>
              <a:t>songe</a:t>
            </a:r>
            <a:r>
              <a:rPr lang="en-US" dirty="0">
                <a:solidFill>
                  <a:schemeClr val="tx2">
                    <a:lumMod val="75000"/>
                  </a:schemeClr>
                </a:solidFill>
              </a:rPr>
              <a:t> de dentelle.				</a:t>
            </a:r>
            <a:r>
              <a:rPr lang="en-US" dirty="0" err="1">
                <a:solidFill>
                  <a:schemeClr val="tx2">
                    <a:lumMod val="75000"/>
                  </a:schemeClr>
                </a:solidFill>
              </a:rPr>
              <a:t>illuminé</a:t>
            </a:r>
            <a:endParaRPr lang="en-US" dirty="0">
              <a:solidFill>
                <a:schemeClr val="tx2">
                  <a:lumMod val="75000"/>
                </a:schemeClr>
              </a:solidFill>
            </a:endParaRPr>
          </a:p>
          <a:p>
            <a:pPr marL="0" indent="0">
              <a:buNone/>
            </a:pPr>
            <a:endParaRPr lang="en-US" dirty="0">
              <a:solidFill>
                <a:schemeClr val="accent1">
                  <a:lumMod val="40000"/>
                  <a:lumOff val="60000"/>
                </a:schemeClr>
              </a:solidFill>
            </a:endParaRPr>
          </a:p>
          <a:p>
            <a:pPr marL="0" indent="0">
              <a:buNone/>
            </a:pPr>
            <a:r>
              <a:rPr lang="en-US" dirty="0">
                <a:solidFill>
                  <a:schemeClr val="accent1">
                    <a:lumMod val="40000"/>
                    <a:lumOff val="60000"/>
                  </a:schemeClr>
                </a:solidFill>
              </a:rPr>
              <a:t>Pique du sein la gourde belle</a:t>
            </a:r>
            <a:br>
              <a:rPr lang="en-US" dirty="0">
                <a:solidFill>
                  <a:schemeClr val="accent1">
                    <a:lumMod val="40000"/>
                    <a:lumOff val="60000"/>
                  </a:schemeClr>
                </a:solidFill>
              </a:rPr>
            </a:br>
            <a:r>
              <a:rPr lang="en-US" dirty="0">
                <a:solidFill>
                  <a:schemeClr val="accent1">
                    <a:lumMod val="40000"/>
                    <a:lumOff val="60000"/>
                  </a:schemeClr>
                </a:solidFill>
              </a:rPr>
              <a:t>Sur qui</a:t>
            </a:r>
            <a:r>
              <a:rPr lang="en-US" dirty="0">
                <a:solidFill>
                  <a:schemeClr val="tx2">
                    <a:lumMod val="75000"/>
                  </a:schemeClr>
                </a:solidFill>
              </a:rPr>
              <a:t> </a:t>
            </a:r>
            <a:r>
              <a:rPr lang="en-US" dirty="0" err="1">
                <a:solidFill>
                  <a:schemeClr val="tx2">
                    <a:lumMod val="75000"/>
                  </a:schemeClr>
                </a:solidFill>
              </a:rPr>
              <a:t>l’Amour</a:t>
            </a:r>
            <a:r>
              <a:rPr lang="en-US" dirty="0">
                <a:solidFill>
                  <a:schemeClr val="tx2">
                    <a:lumMod val="75000"/>
                  </a:schemeClr>
                </a:solidFill>
              </a:rPr>
              <a:t> </a:t>
            </a:r>
            <a:r>
              <a:rPr lang="en-US" dirty="0" err="1">
                <a:solidFill>
                  <a:schemeClr val="accent1">
                    <a:lumMod val="40000"/>
                    <a:lumOff val="60000"/>
                  </a:schemeClr>
                </a:solidFill>
              </a:rPr>
              <a:t>meurt</a:t>
            </a:r>
            <a:r>
              <a:rPr lang="en-US" dirty="0">
                <a:solidFill>
                  <a:schemeClr val="accent1">
                    <a:lumMod val="40000"/>
                    <a:lumOff val="60000"/>
                  </a:schemeClr>
                </a:solidFill>
              </a:rPr>
              <a:t> </a:t>
            </a:r>
            <a:r>
              <a:rPr lang="en-US" dirty="0" err="1">
                <a:solidFill>
                  <a:schemeClr val="accent1">
                    <a:lumMod val="40000"/>
                    <a:lumOff val="60000"/>
                  </a:schemeClr>
                </a:solidFill>
              </a:rPr>
              <a:t>ou</a:t>
            </a:r>
            <a:r>
              <a:rPr lang="en-US" dirty="0">
                <a:solidFill>
                  <a:schemeClr val="accent1">
                    <a:lumMod val="40000"/>
                    <a:lumOff val="60000"/>
                  </a:schemeClr>
                </a:solidFill>
              </a:rPr>
              <a:t> </a:t>
            </a:r>
            <a:r>
              <a:rPr lang="en-US" dirty="0" err="1">
                <a:solidFill>
                  <a:schemeClr val="accent1">
                    <a:lumMod val="40000"/>
                    <a:lumOff val="60000"/>
                  </a:schemeClr>
                </a:solidFill>
              </a:rPr>
              <a:t>sommeille</a:t>
            </a:r>
            <a:r>
              <a:rPr lang="en-US" dirty="0">
                <a:solidFill>
                  <a:schemeClr val="accent1">
                    <a:lumMod val="40000"/>
                    <a:lumOff val="60000"/>
                  </a:schemeClr>
                </a:solidFill>
              </a:rPr>
              <a:t>,</a:t>
            </a:r>
            <a:br>
              <a:rPr lang="en-US" dirty="0">
                <a:solidFill>
                  <a:schemeClr val="accent1">
                    <a:lumMod val="40000"/>
                    <a:lumOff val="60000"/>
                  </a:schemeClr>
                </a:solidFill>
              </a:rPr>
            </a:br>
            <a:r>
              <a:rPr lang="en-US" dirty="0" err="1">
                <a:solidFill>
                  <a:schemeClr val="accent1">
                    <a:lumMod val="40000"/>
                    <a:lumOff val="60000"/>
                  </a:schemeClr>
                </a:solidFill>
              </a:rPr>
              <a:t>Qu’un</a:t>
            </a:r>
            <a:r>
              <a:rPr lang="en-US" dirty="0">
                <a:solidFill>
                  <a:schemeClr val="accent1">
                    <a:lumMod val="40000"/>
                    <a:lumOff val="60000"/>
                  </a:schemeClr>
                </a:solidFill>
              </a:rPr>
              <a:t> </a:t>
            </a:r>
            <a:r>
              <a:rPr lang="en-US" dirty="0" err="1">
                <a:solidFill>
                  <a:schemeClr val="accent1">
                    <a:lumMod val="40000"/>
                    <a:lumOff val="60000"/>
                  </a:schemeClr>
                </a:solidFill>
              </a:rPr>
              <a:t>peu</a:t>
            </a:r>
            <a:r>
              <a:rPr lang="en-US" dirty="0">
                <a:solidFill>
                  <a:schemeClr val="accent1">
                    <a:lumMod val="40000"/>
                    <a:lumOff val="60000"/>
                  </a:schemeClr>
                </a:solidFill>
              </a:rPr>
              <a:t> de </a:t>
            </a:r>
            <a:r>
              <a:rPr lang="en-US" dirty="0" err="1">
                <a:solidFill>
                  <a:schemeClr val="accent1">
                    <a:lumMod val="40000"/>
                    <a:lumOff val="60000"/>
                  </a:schemeClr>
                </a:solidFill>
              </a:rPr>
              <a:t>moi</a:t>
            </a:r>
            <a:r>
              <a:rPr lang="en-US" dirty="0">
                <a:solidFill>
                  <a:schemeClr val="accent1">
                    <a:lumMod val="40000"/>
                    <a:lumOff val="60000"/>
                  </a:schemeClr>
                </a:solidFill>
              </a:rPr>
              <a:t> </a:t>
            </a:r>
            <a:r>
              <a:rPr lang="en-US" dirty="0" err="1">
                <a:solidFill>
                  <a:schemeClr val="accent1">
                    <a:lumMod val="40000"/>
                    <a:lumOff val="60000"/>
                  </a:schemeClr>
                </a:solidFill>
              </a:rPr>
              <a:t>même</a:t>
            </a:r>
            <a:r>
              <a:rPr lang="en-US" dirty="0">
                <a:solidFill>
                  <a:schemeClr val="accent1">
                    <a:lumMod val="40000"/>
                    <a:lumOff val="60000"/>
                  </a:schemeClr>
                </a:solidFill>
              </a:rPr>
              <a:t> </a:t>
            </a:r>
            <a:r>
              <a:rPr lang="en-US" dirty="0" err="1">
                <a:solidFill>
                  <a:schemeClr val="accent1">
                    <a:lumMod val="40000"/>
                    <a:lumOff val="60000"/>
                  </a:schemeClr>
                </a:solidFill>
              </a:rPr>
              <a:t>vermeille</a:t>
            </a:r>
            <a:r>
              <a:rPr lang="en-US" dirty="0">
                <a:solidFill>
                  <a:schemeClr val="accent1">
                    <a:lumMod val="40000"/>
                    <a:lumOff val="60000"/>
                  </a:schemeClr>
                </a:solidFill>
              </a:rPr>
              <a:t/>
            </a:r>
            <a:br>
              <a:rPr lang="en-US" dirty="0">
                <a:solidFill>
                  <a:schemeClr val="accent1">
                    <a:lumMod val="40000"/>
                    <a:lumOff val="60000"/>
                  </a:schemeClr>
                </a:solidFill>
              </a:rPr>
            </a:br>
            <a:r>
              <a:rPr lang="en-US" dirty="0">
                <a:solidFill>
                  <a:schemeClr val="accent1">
                    <a:lumMod val="40000"/>
                    <a:lumOff val="60000"/>
                  </a:schemeClr>
                </a:solidFill>
              </a:rPr>
              <a:t>Vienne </a:t>
            </a:r>
            <a:r>
              <a:rPr lang="en-US" dirty="0" err="1">
                <a:solidFill>
                  <a:schemeClr val="accent1">
                    <a:lumMod val="40000"/>
                    <a:lumOff val="60000"/>
                  </a:schemeClr>
                </a:solidFill>
              </a:rPr>
              <a:t>à</a:t>
            </a:r>
            <a:r>
              <a:rPr lang="en-US" dirty="0">
                <a:solidFill>
                  <a:schemeClr val="accent1">
                    <a:lumMod val="40000"/>
                    <a:lumOff val="60000"/>
                  </a:schemeClr>
                </a:solidFill>
              </a:rPr>
              <a:t> la chair ronde et</a:t>
            </a:r>
            <a:r>
              <a:rPr lang="en-US" dirty="0">
                <a:solidFill>
                  <a:schemeClr val="tx2">
                    <a:lumMod val="50000"/>
                  </a:schemeClr>
                </a:solidFill>
              </a:rPr>
              <a:t> </a:t>
            </a:r>
            <a:r>
              <a:rPr lang="en-US" dirty="0" err="1">
                <a:solidFill>
                  <a:schemeClr val="tx2">
                    <a:lumMod val="20000"/>
                    <a:lumOff val="80000"/>
                  </a:schemeClr>
                </a:solidFill>
              </a:rPr>
              <a:t>rebelle</a:t>
            </a:r>
            <a:r>
              <a:rPr lang="en-US" dirty="0">
                <a:solidFill>
                  <a:schemeClr val="accent1">
                    <a:lumMod val="40000"/>
                    <a:lumOff val="60000"/>
                  </a:schemeClr>
                </a:solidFill>
              </a:rPr>
              <a:t> !</a:t>
            </a:r>
          </a:p>
          <a:p>
            <a:pPr marL="0" indent="0">
              <a:buNone/>
            </a:pPr>
            <a:endParaRPr lang="en-US" dirty="0">
              <a:solidFill>
                <a:schemeClr val="accent1">
                  <a:lumMod val="40000"/>
                  <a:lumOff val="60000"/>
                </a:schemeClr>
              </a:solidFill>
            </a:endParaRPr>
          </a:p>
          <a:p>
            <a:pPr marL="0" indent="0">
              <a:buNone/>
            </a:pPr>
            <a:r>
              <a:rPr lang="en-US" dirty="0" err="1">
                <a:solidFill>
                  <a:schemeClr val="accent1">
                    <a:lumMod val="40000"/>
                    <a:lumOff val="60000"/>
                  </a:schemeClr>
                </a:solidFill>
              </a:rPr>
              <a:t>J’ai</a:t>
            </a:r>
            <a:r>
              <a:rPr lang="en-US" dirty="0">
                <a:solidFill>
                  <a:schemeClr val="accent1">
                    <a:lumMod val="40000"/>
                    <a:lumOff val="60000"/>
                  </a:schemeClr>
                </a:solidFill>
              </a:rPr>
              <a:t> grand </a:t>
            </a:r>
            <a:r>
              <a:rPr lang="en-US" dirty="0" err="1">
                <a:solidFill>
                  <a:schemeClr val="accent1">
                    <a:lumMod val="40000"/>
                    <a:lumOff val="60000"/>
                  </a:schemeClr>
                </a:solidFill>
              </a:rPr>
              <a:t>besoin</a:t>
            </a:r>
            <a:r>
              <a:rPr lang="en-US" dirty="0">
                <a:solidFill>
                  <a:schemeClr val="accent1">
                    <a:lumMod val="40000"/>
                    <a:lumOff val="60000"/>
                  </a:schemeClr>
                </a:solidFill>
              </a:rPr>
              <a:t> d’un prompt </a:t>
            </a:r>
            <a:r>
              <a:rPr lang="en-US" dirty="0" err="1">
                <a:solidFill>
                  <a:schemeClr val="accent1">
                    <a:lumMod val="40000"/>
                    <a:lumOff val="60000"/>
                  </a:schemeClr>
                </a:solidFill>
              </a:rPr>
              <a:t>tourment</a:t>
            </a:r>
            <a:r>
              <a:rPr lang="en-US" dirty="0">
                <a:solidFill>
                  <a:schemeClr val="accent1">
                    <a:lumMod val="40000"/>
                    <a:lumOff val="60000"/>
                  </a:schemeClr>
                </a:solidFill>
              </a:rPr>
              <a:t> :</a:t>
            </a:r>
            <a:br>
              <a:rPr lang="en-US" dirty="0">
                <a:solidFill>
                  <a:schemeClr val="accent1">
                    <a:lumMod val="40000"/>
                    <a:lumOff val="60000"/>
                  </a:schemeClr>
                </a:solidFill>
              </a:rPr>
            </a:br>
            <a:r>
              <a:rPr lang="en-US" dirty="0">
                <a:solidFill>
                  <a:schemeClr val="accent1">
                    <a:lumMod val="40000"/>
                    <a:lumOff val="60000"/>
                  </a:schemeClr>
                </a:solidFill>
              </a:rPr>
              <a:t>Un mal </a:t>
            </a:r>
            <a:r>
              <a:rPr lang="en-US" dirty="0" err="1">
                <a:solidFill>
                  <a:schemeClr val="accent1">
                    <a:lumMod val="40000"/>
                    <a:lumOff val="60000"/>
                  </a:schemeClr>
                </a:solidFill>
              </a:rPr>
              <a:t>vif</a:t>
            </a:r>
            <a:r>
              <a:rPr lang="en-US" dirty="0">
                <a:solidFill>
                  <a:schemeClr val="accent1">
                    <a:lumMod val="40000"/>
                    <a:lumOff val="60000"/>
                  </a:schemeClr>
                </a:solidFill>
              </a:rPr>
              <a:t> et </a:t>
            </a:r>
            <a:r>
              <a:rPr lang="en-US" dirty="0" err="1">
                <a:solidFill>
                  <a:schemeClr val="accent1">
                    <a:lumMod val="40000"/>
                    <a:lumOff val="60000"/>
                  </a:schemeClr>
                </a:solidFill>
              </a:rPr>
              <a:t>bien</a:t>
            </a:r>
            <a:r>
              <a:rPr lang="en-US" dirty="0">
                <a:solidFill>
                  <a:schemeClr val="accent1">
                    <a:lumMod val="40000"/>
                    <a:lumOff val="60000"/>
                  </a:schemeClr>
                </a:solidFill>
              </a:rPr>
              <a:t> </a:t>
            </a:r>
            <a:r>
              <a:rPr lang="en-US" dirty="0" err="1">
                <a:solidFill>
                  <a:schemeClr val="accent1">
                    <a:lumMod val="40000"/>
                    <a:lumOff val="60000"/>
                  </a:schemeClr>
                </a:solidFill>
              </a:rPr>
              <a:t>terminé</a:t>
            </a:r>
            <a:r>
              <a:rPr lang="en-US" dirty="0">
                <a:solidFill>
                  <a:schemeClr val="accent1">
                    <a:lumMod val="40000"/>
                    <a:lumOff val="60000"/>
                  </a:schemeClr>
                </a:solidFill>
              </a:rPr>
              <a:t/>
            </a:r>
            <a:br>
              <a:rPr lang="en-US" dirty="0">
                <a:solidFill>
                  <a:schemeClr val="accent1">
                    <a:lumMod val="40000"/>
                    <a:lumOff val="60000"/>
                  </a:schemeClr>
                </a:solidFill>
              </a:rPr>
            </a:br>
            <a:r>
              <a:rPr lang="en-US" dirty="0" err="1">
                <a:solidFill>
                  <a:schemeClr val="tx2">
                    <a:lumMod val="50000"/>
                  </a:schemeClr>
                </a:solidFill>
              </a:rPr>
              <a:t>Vaut</a:t>
            </a:r>
            <a:r>
              <a:rPr lang="en-US" dirty="0">
                <a:solidFill>
                  <a:schemeClr val="tx2">
                    <a:lumMod val="50000"/>
                  </a:schemeClr>
                </a:solidFill>
              </a:rPr>
              <a:t> </a:t>
            </a:r>
            <a:r>
              <a:rPr lang="en-US" dirty="0" err="1">
                <a:solidFill>
                  <a:schemeClr val="tx2">
                    <a:lumMod val="50000"/>
                  </a:schemeClr>
                </a:solidFill>
              </a:rPr>
              <a:t>mieux</a:t>
            </a:r>
            <a:r>
              <a:rPr lang="en-US" dirty="0">
                <a:solidFill>
                  <a:schemeClr val="tx2">
                    <a:lumMod val="50000"/>
                  </a:schemeClr>
                </a:solidFill>
              </a:rPr>
              <a:t> </a:t>
            </a:r>
            <a:r>
              <a:rPr lang="en-US" dirty="0" err="1">
                <a:solidFill>
                  <a:schemeClr val="accent1">
                    <a:lumMod val="40000"/>
                    <a:lumOff val="60000"/>
                  </a:schemeClr>
                </a:solidFill>
              </a:rPr>
              <a:t>qu’un</a:t>
            </a:r>
            <a:r>
              <a:rPr lang="en-US" dirty="0">
                <a:solidFill>
                  <a:schemeClr val="accent1">
                    <a:lumMod val="40000"/>
                    <a:lumOff val="60000"/>
                  </a:schemeClr>
                </a:solidFill>
              </a:rPr>
              <a:t> </a:t>
            </a:r>
            <a:r>
              <a:rPr lang="en-US" dirty="0" err="1">
                <a:solidFill>
                  <a:schemeClr val="accent1">
                    <a:lumMod val="40000"/>
                    <a:lumOff val="60000"/>
                  </a:schemeClr>
                </a:solidFill>
              </a:rPr>
              <a:t>supplice</a:t>
            </a:r>
            <a:r>
              <a:rPr lang="en-US" dirty="0">
                <a:solidFill>
                  <a:schemeClr val="accent1">
                    <a:lumMod val="40000"/>
                    <a:lumOff val="60000"/>
                  </a:schemeClr>
                </a:solidFill>
              </a:rPr>
              <a:t> dormant !</a:t>
            </a:r>
          </a:p>
          <a:p>
            <a:pPr marL="0" indent="0">
              <a:buNone/>
            </a:pPr>
            <a:endParaRPr lang="en-US" dirty="0">
              <a:solidFill>
                <a:schemeClr val="accent1">
                  <a:lumMod val="40000"/>
                  <a:lumOff val="60000"/>
                </a:schemeClr>
              </a:solidFill>
            </a:endParaRPr>
          </a:p>
          <a:p>
            <a:pPr marL="0" indent="0">
              <a:buNone/>
            </a:pPr>
            <a:r>
              <a:rPr lang="en-US" dirty="0" err="1">
                <a:solidFill>
                  <a:schemeClr val="accent1">
                    <a:lumMod val="40000"/>
                    <a:lumOff val="60000"/>
                  </a:schemeClr>
                </a:solidFill>
              </a:rPr>
              <a:t>Soit</a:t>
            </a:r>
            <a:r>
              <a:rPr lang="en-US" dirty="0">
                <a:solidFill>
                  <a:schemeClr val="accent1">
                    <a:lumMod val="40000"/>
                    <a:lumOff val="60000"/>
                  </a:schemeClr>
                </a:solidFill>
              </a:rPr>
              <a:t> </a:t>
            </a:r>
            <a:r>
              <a:rPr lang="en-US" dirty="0" err="1">
                <a:solidFill>
                  <a:schemeClr val="accent1">
                    <a:lumMod val="40000"/>
                    <a:lumOff val="60000"/>
                  </a:schemeClr>
                </a:solidFill>
              </a:rPr>
              <a:t>donc</a:t>
            </a:r>
            <a:r>
              <a:rPr lang="en-US" dirty="0">
                <a:solidFill>
                  <a:schemeClr val="accent1">
                    <a:lumMod val="40000"/>
                    <a:lumOff val="60000"/>
                  </a:schemeClr>
                </a:solidFill>
              </a:rPr>
              <a:t> mon </a:t>
            </a:r>
            <a:r>
              <a:rPr lang="en-US" dirty="0" err="1">
                <a:solidFill>
                  <a:schemeClr val="accent1">
                    <a:lumMod val="40000"/>
                    <a:lumOff val="60000"/>
                  </a:schemeClr>
                </a:solidFill>
              </a:rPr>
              <a:t>sens</a:t>
            </a:r>
            <a:r>
              <a:rPr lang="en-US" dirty="0">
                <a:solidFill>
                  <a:schemeClr val="accent1">
                    <a:lumMod val="40000"/>
                    <a:lumOff val="60000"/>
                  </a:schemeClr>
                </a:solidFill>
              </a:rPr>
              <a:t> </a:t>
            </a:r>
            <a:r>
              <a:rPr lang="en-US" dirty="0" err="1">
                <a:solidFill>
                  <a:schemeClr val="bg2">
                    <a:lumMod val="10000"/>
                  </a:schemeClr>
                </a:solidFill>
              </a:rPr>
              <a:t>illuminé</a:t>
            </a:r>
            <a:r>
              <a:rPr lang="en-US" dirty="0">
                <a:solidFill>
                  <a:schemeClr val="accent1">
                    <a:lumMod val="40000"/>
                    <a:lumOff val="60000"/>
                  </a:schemeClr>
                </a:solidFill>
              </a:rPr>
              <a:t/>
            </a:r>
            <a:br>
              <a:rPr lang="en-US" dirty="0">
                <a:solidFill>
                  <a:schemeClr val="accent1">
                    <a:lumMod val="40000"/>
                    <a:lumOff val="60000"/>
                  </a:schemeClr>
                </a:solidFill>
              </a:rPr>
            </a:br>
            <a:r>
              <a:rPr lang="en-US" dirty="0">
                <a:solidFill>
                  <a:schemeClr val="accent1">
                    <a:lumMod val="40000"/>
                    <a:lumOff val="60000"/>
                  </a:schemeClr>
                </a:solidFill>
              </a:rPr>
              <a:t>Par </a:t>
            </a:r>
            <a:r>
              <a:rPr lang="en-US" dirty="0" err="1">
                <a:solidFill>
                  <a:schemeClr val="accent1">
                    <a:lumMod val="40000"/>
                    <a:lumOff val="60000"/>
                  </a:schemeClr>
                </a:solidFill>
              </a:rPr>
              <a:t>cette</a:t>
            </a:r>
            <a:r>
              <a:rPr lang="en-US" dirty="0">
                <a:solidFill>
                  <a:schemeClr val="accent1">
                    <a:lumMod val="40000"/>
                    <a:lumOff val="60000"/>
                  </a:schemeClr>
                </a:solidFill>
              </a:rPr>
              <a:t> </a:t>
            </a:r>
            <a:r>
              <a:rPr lang="en-US" dirty="0" err="1">
                <a:solidFill>
                  <a:schemeClr val="accent1">
                    <a:lumMod val="40000"/>
                    <a:lumOff val="60000"/>
                  </a:schemeClr>
                </a:solidFill>
              </a:rPr>
              <a:t>infime</a:t>
            </a:r>
            <a:r>
              <a:rPr lang="en-US" dirty="0">
                <a:solidFill>
                  <a:schemeClr val="accent1">
                    <a:lumMod val="40000"/>
                    <a:lumOff val="60000"/>
                  </a:schemeClr>
                </a:solidFill>
              </a:rPr>
              <a:t> </a:t>
            </a:r>
            <a:r>
              <a:rPr lang="en-US" dirty="0" err="1">
                <a:solidFill>
                  <a:schemeClr val="accent1">
                    <a:lumMod val="40000"/>
                    <a:lumOff val="60000"/>
                  </a:schemeClr>
                </a:solidFill>
              </a:rPr>
              <a:t>alerte</a:t>
            </a:r>
            <a:r>
              <a:rPr lang="en-US" dirty="0">
                <a:solidFill>
                  <a:schemeClr val="accent1">
                    <a:lumMod val="40000"/>
                    <a:lumOff val="60000"/>
                  </a:schemeClr>
                </a:solidFill>
              </a:rPr>
              <a:t> </a:t>
            </a:r>
            <a:r>
              <a:rPr lang="en-US" dirty="0" err="1">
                <a:solidFill>
                  <a:schemeClr val="accent1">
                    <a:lumMod val="40000"/>
                    <a:lumOff val="60000"/>
                  </a:schemeClr>
                </a:solidFill>
              </a:rPr>
              <a:t>d’or</a:t>
            </a:r>
            <a:r>
              <a:rPr lang="en-US" dirty="0">
                <a:solidFill>
                  <a:schemeClr val="accent1">
                    <a:lumMod val="40000"/>
                    <a:lumOff val="60000"/>
                  </a:schemeClr>
                </a:solidFill>
              </a:rPr>
              <a:t/>
            </a:r>
            <a:br>
              <a:rPr lang="en-US" dirty="0">
                <a:solidFill>
                  <a:schemeClr val="accent1">
                    <a:lumMod val="40000"/>
                    <a:lumOff val="60000"/>
                  </a:schemeClr>
                </a:solidFill>
              </a:rPr>
            </a:br>
            <a:r>
              <a:rPr lang="en-US" dirty="0">
                <a:solidFill>
                  <a:schemeClr val="accent1">
                    <a:lumMod val="40000"/>
                    <a:lumOff val="60000"/>
                  </a:schemeClr>
                </a:solidFill>
              </a:rPr>
              <a:t>Sans qui </a:t>
            </a:r>
            <a:r>
              <a:rPr lang="en-US" dirty="0" err="1">
                <a:solidFill>
                  <a:schemeClr val="accent1">
                    <a:lumMod val="40000"/>
                    <a:lumOff val="60000"/>
                  </a:schemeClr>
                </a:solidFill>
              </a:rPr>
              <a:t>l’Amour</a:t>
            </a:r>
            <a:r>
              <a:rPr lang="en-US" dirty="0">
                <a:solidFill>
                  <a:schemeClr val="accent1">
                    <a:lumMod val="40000"/>
                    <a:lumOff val="60000"/>
                  </a:schemeClr>
                </a:solidFill>
              </a:rPr>
              <a:t> </a:t>
            </a:r>
            <a:r>
              <a:rPr lang="en-US" dirty="0" err="1">
                <a:solidFill>
                  <a:schemeClr val="accent1">
                    <a:lumMod val="40000"/>
                    <a:lumOff val="60000"/>
                  </a:schemeClr>
                </a:solidFill>
              </a:rPr>
              <a:t>meurt</a:t>
            </a:r>
            <a:r>
              <a:rPr lang="en-US" dirty="0">
                <a:solidFill>
                  <a:schemeClr val="accent1">
                    <a:lumMod val="40000"/>
                    <a:lumOff val="60000"/>
                  </a:schemeClr>
                </a:solidFill>
              </a:rPr>
              <a:t> </a:t>
            </a:r>
            <a:r>
              <a:rPr lang="en-US" dirty="0" err="1">
                <a:solidFill>
                  <a:schemeClr val="accent1">
                    <a:lumMod val="40000"/>
                    <a:lumOff val="60000"/>
                  </a:schemeClr>
                </a:solidFill>
              </a:rPr>
              <a:t>ou</a:t>
            </a:r>
            <a:r>
              <a:rPr lang="en-US" dirty="0">
                <a:solidFill>
                  <a:schemeClr val="accent1">
                    <a:lumMod val="40000"/>
                    <a:lumOff val="60000"/>
                  </a:schemeClr>
                </a:solidFill>
              </a:rPr>
              <a:t> </a:t>
            </a:r>
            <a:r>
              <a:rPr lang="en-US" dirty="0" err="1">
                <a:solidFill>
                  <a:schemeClr val="accent1">
                    <a:lumMod val="40000"/>
                    <a:lumOff val="60000"/>
                  </a:schemeClr>
                </a:solidFill>
              </a:rPr>
              <a:t>s’endort</a:t>
            </a:r>
            <a:r>
              <a:rPr lang="en-US" dirty="0">
                <a:solidFill>
                  <a:schemeClr val="accent1">
                    <a:lumMod val="40000"/>
                    <a:lumOff val="60000"/>
                  </a:schemeClr>
                </a:solidFill>
              </a:rPr>
              <a:t> !</a:t>
            </a:r>
          </a:p>
          <a:p>
            <a:pPr marL="0" indent="0">
              <a:buNone/>
            </a:pPr>
            <a:r>
              <a:rPr lang="en-US" dirty="0">
                <a:solidFill>
                  <a:schemeClr val="accent1">
                    <a:lumMod val="40000"/>
                    <a:lumOff val="60000"/>
                  </a:schemeClr>
                </a:solidFill>
              </a:rPr>
              <a:t>.</a:t>
            </a:r>
          </a:p>
          <a:p>
            <a:pPr marL="0" indent="0">
              <a:buNone/>
            </a:pPr>
            <a:r>
              <a:rPr lang="en-US" dirty="0"/>
              <a:t> </a:t>
            </a:r>
          </a:p>
          <a:p>
            <a:pPr marL="0" indent="0">
              <a:buNone/>
            </a:pPr>
            <a:endParaRPr lang="en-US" dirty="0"/>
          </a:p>
        </p:txBody>
      </p:sp>
      <p:pic>
        <p:nvPicPr>
          <p:cNvPr id="5" name="Picture 4">
            <a:extLst>
              <a:ext uri="{FF2B5EF4-FFF2-40B4-BE49-F238E27FC236}">
                <a16:creationId xmlns:a16="http://schemas.microsoft.com/office/drawing/2014/main" id="{4F751CCD-2FA2-184E-814A-29C1383DE81A}"/>
              </a:ext>
            </a:extLst>
          </p:cNvPr>
          <p:cNvPicPr>
            <a:picLocks noChangeAspect="1"/>
          </p:cNvPicPr>
          <p:nvPr/>
        </p:nvPicPr>
        <p:blipFill>
          <a:blip r:embed="rId2"/>
          <a:stretch>
            <a:fillRect/>
          </a:stretch>
        </p:blipFill>
        <p:spPr>
          <a:xfrm>
            <a:off x="5659474" y="4061637"/>
            <a:ext cx="3265522" cy="2514452"/>
          </a:xfrm>
          <a:prstGeom prst="rect">
            <a:avLst/>
          </a:prstGeom>
        </p:spPr>
      </p:pic>
    </p:spTree>
    <p:extLst>
      <p:ext uri="{BB962C8B-B14F-4D97-AF65-F5344CB8AC3E}">
        <p14:creationId xmlns:p14="http://schemas.microsoft.com/office/powerpoint/2010/main" val="12495609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807" y="-68259"/>
            <a:ext cx="8229600" cy="1143000"/>
          </a:xfrm>
        </p:spPr>
        <p:txBody>
          <a:bodyPr>
            <a:normAutofit/>
          </a:bodyPr>
          <a:lstStyle/>
          <a:p>
            <a:r>
              <a:rPr lang="en-US" sz="3600" dirty="0" err="1"/>
              <a:t>L’identité</a:t>
            </a:r>
            <a:r>
              <a:rPr lang="en-US" sz="3600" dirty="0"/>
              <a:t> – </a:t>
            </a:r>
            <a:r>
              <a:rPr lang="en-US" sz="3600" dirty="0" err="1"/>
              <a:t>ce</a:t>
            </a:r>
            <a:r>
              <a:rPr lang="en-US" sz="3600" dirty="0"/>
              <a:t> qui </a:t>
            </a:r>
            <a:r>
              <a:rPr lang="en-US" sz="3600" dirty="0" err="1"/>
              <a:t>défine</a:t>
            </a:r>
            <a:r>
              <a:rPr lang="en-US" sz="3600" dirty="0"/>
              <a:t> par son absence</a:t>
            </a:r>
          </a:p>
        </p:txBody>
      </p:sp>
      <p:sp>
        <p:nvSpPr>
          <p:cNvPr id="3" name="Content Placeholder 2"/>
          <p:cNvSpPr>
            <a:spLocks noGrp="1"/>
          </p:cNvSpPr>
          <p:nvPr>
            <p:ph idx="1"/>
          </p:nvPr>
        </p:nvSpPr>
        <p:spPr/>
        <p:txBody>
          <a:bodyPr/>
          <a:lstStyle/>
          <a:p>
            <a:pPr marL="0" indent="0">
              <a:buNone/>
            </a:pPr>
            <a:endParaRPr lang="en-US" dirty="0"/>
          </a:p>
        </p:txBody>
      </p:sp>
      <p:pic>
        <p:nvPicPr>
          <p:cNvPr id="4" name="Content Placeholder 3" descr="98.39_A1.jpg"/>
          <p:cNvPicPr>
            <a:picLocks noGrp="1" noChangeAspect="1"/>
          </p:cNvPicPr>
          <p:nvPr/>
        </p:nvPicPr>
        <p:blipFill>
          <a:blip r:embed="rId3">
            <a:extLst>
              <a:ext uri="{28A0092B-C50C-407E-A947-70E740481C1C}">
                <a14:useLocalDpi xmlns:a14="http://schemas.microsoft.com/office/drawing/2010/main" val="0"/>
              </a:ext>
            </a:extLst>
          </a:blip>
          <a:srcRect l="-83699" r="-83699"/>
          <a:stretch>
            <a:fillRect/>
          </a:stretch>
        </p:blipFill>
        <p:spPr>
          <a:xfrm>
            <a:off x="-3113075" y="1193509"/>
            <a:ext cx="10270796" cy="5648542"/>
          </a:xfrm>
          <a:prstGeom prst="rect">
            <a:avLst/>
          </a:prstGeom>
        </p:spPr>
      </p:pic>
      <p:sp>
        <p:nvSpPr>
          <p:cNvPr id="5" name="Rectangle 4"/>
          <p:cNvSpPr/>
          <p:nvPr/>
        </p:nvSpPr>
        <p:spPr>
          <a:xfrm>
            <a:off x="3842898" y="5965828"/>
            <a:ext cx="5301102" cy="923330"/>
          </a:xfrm>
          <a:prstGeom prst="rect">
            <a:avLst/>
          </a:prstGeom>
        </p:spPr>
        <p:txBody>
          <a:bodyPr wrap="square">
            <a:spAutoFit/>
          </a:bodyPr>
          <a:lstStyle/>
          <a:p>
            <a:endParaRPr lang="en-US" b="1" dirty="0">
              <a:hlinkClick r:id="rId4"/>
            </a:endParaRPr>
          </a:p>
          <a:p>
            <a:r>
              <a:rPr lang="en-US" b="1" i="1" dirty="0" err="1"/>
              <a:t>Jaune</a:t>
            </a:r>
            <a:r>
              <a:rPr lang="en-US" b="1" i="1" dirty="0"/>
              <a:t> Quick-to-See Smith</a:t>
            </a:r>
          </a:p>
          <a:p>
            <a:r>
              <a:rPr lang="en-US" b="1" i="1" dirty="0"/>
              <a:t>Famous Names</a:t>
            </a:r>
            <a:r>
              <a:rPr lang="en-US" dirty="0"/>
              <a:t>, 1998</a:t>
            </a:r>
          </a:p>
        </p:txBody>
      </p:sp>
      <p:sp>
        <p:nvSpPr>
          <p:cNvPr id="6" name="TextBox 5">
            <a:extLst>
              <a:ext uri="{FF2B5EF4-FFF2-40B4-BE49-F238E27FC236}">
                <a16:creationId xmlns:a16="http://schemas.microsoft.com/office/drawing/2014/main" id="{FA1097A0-E516-E746-AA42-5DD102B86B09}"/>
              </a:ext>
            </a:extLst>
          </p:cNvPr>
          <p:cNvSpPr txBox="1"/>
          <p:nvPr/>
        </p:nvSpPr>
        <p:spPr>
          <a:xfrm>
            <a:off x="4103050" y="768747"/>
            <a:ext cx="4840981" cy="5355312"/>
          </a:xfrm>
          <a:prstGeom prst="rect">
            <a:avLst/>
          </a:prstGeom>
          <a:noFill/>
        </p:spPr>
        <p:txBody>
          <a:bodyPr wrap="square" rtlCol="0">
            <a:spAutoFit/>
          </a:bodyPr>
          <a:lstStyle/>
          <a:p>
            <a:pPr fontAlgn="base"/>
            <a:r>
              <a:rPr lang="en-US" i="1" dirty="0"/>
              <a:t> </a:t>
            </a:r>
            <a:r>
              <a:rPr lang="en-US" b="1" i="1" dirty="0"/>
              <a:t>Visitation– mots </a:t>
            </a:r>
            <a:r>
              <a:rPr lang="en-US" b="1" i="1" dirty="0" err="1"/>
              <a:t>cueillis</a:t>
            </a:r>
            <a:r>
              <a:rPr lang="en-US" b="1" i="1" dirty="0"/>
              <a:t> d’un </a:t>
            </a:r>
            <a:r>
              <a:rPr lang="en-US" b="1" i="1" dirty="0" err="1"/>
              <a:t>poème</a:t>
            </a:r>
            <a:r>
              <a:rPr lang="en-US" b="1" i="1" dirty="0"/>
              <a:t> de 900 mots, “Visitation” par </a:t>
            </a:r>
            <a:r>
              <a:rPr lang="en-US" b="1" dirty="0"/>
              <a:t>Jacques </a:t>
            </a:r>
            <a:r>
              <a:rPr lang="en-US" b="1" dirty="0" err="1"/>
              <a:t>Brault</a:t>
            </a:r>
            <a:endParaRPr lang="en-US" dirty="0"/>
          </a:p>
          <a:p>
            <a:pPr fontAlgn="base"/>
            <a:r>
              <a:rPr lang="en-US" i="1" dirty="0" err="1"/>
              <a:t>Souvenez-vous</a:t>
            </a:r>
            <a:r>
              <a:rPr lang="en-US" i="1" dirty="0"/>
              <a:t> / de / </a:t>
            </a:r>
            <a:r>
              <a:rPr lang="en-US" i="1" dirty="0" err="1"/>
              <a:t>votre</a:t>
            </a:r>
            <a:r>
              <a:rPr lang="en-US" i="1" dirty="0"/>
              <a:t> </a:t>
            </a:r>
            <a:r>
              <a:rPr lang="en-US" i="1" dirty="0" err="1"/>
              <a:t>nudité</a:t>
            </a:r>
            <a:r>
              <a:rPr lang="en-US" i="1" dirty="0"/>
              <a:t> / de </a:t>
            </a:r>
            <a:r>
              <a:rPr lang="en-US" i="1" dirty="0" err="1"/>
              <a:t>leur</a:t>
            </a:r>
            <a:r>
              <a:rPr lang="en-US" i="1" dirty="0"/>
              <a:t> </a:t>
            </a:r>
            <a:r>
              <a:rPr lang="en-US" i="1" dirty="0" err="1"/>
              <a:t>exil</a:t>
            </a:r>
            <a:r>
              <a:rPr lang="en-US" i="1" dirty="0"/>
              <a:t> /</a:t>
            </a:r>
            <a:r>
              <a:rPr lang="en-US" dirty="0"/>
              <a:t/>
            </a:r>
            <a:br>
              <a:rPr lang="en-US" dirty="0"/>
            </a:br>
            <a:r>
              <a:rPr lang="en-US" i="1" dirty="0"/>
              <a:t>de </a:t>
            </a:r>
            <a:r>
              <a:rPr lang="en-US" i="1" dirty="0" err="1"/>
              <a:t>celui</a:t>
            </a:r>
            <a:r>
              <a:rPr lang="en-US" i="1" dirty="0"/>
              <a:t> qui a mal de vivre /</a:t>
            </a:r>
            <a:r>
              <a:rPr lang="en-US" dirty="0"/>
              <a:t/>
            </a:r>
            <a:br>
              <a:rPr lang="en-US" dirty="0"/>
            </a:br>
            <a:r>
              <a:rPr lang="en-US" i="1" dirty="0" err="1"/>
              <a:t>J’ai</a:t>
            </a:r>
            <a:r>
              <a:rPr lang="en-US" i="1" dirty="0"/>
              <a:t> </a:t>
            </a:r>
            <a:r>
              <a:rPr lang="en-US" i="1" dirty="0" err="1"/>
              <a:t>soif</a:t>
            </a:r>
            <a:r>
              <a:rPr lang="en-US" i="1" dirty="0"/>
              <a:t> / de / </a:t>
            </a:r>
            <a:r>
              <a:rPr lang="en-US" i="1" dirty="0" err="1"/>
              <a:t>ces</a:t>
            </a:r>
            <a:r>
              <a:rPr lang="en-US" i="1" dirty="0"/>
              <a:t> paroles /</a:t>
            </a:r>
            <a:endParaRPr lang="en-US" dirty="0"/>
          </a:p>
          <a:p>
            <a:pPr fontAlgn="base"/>
            <a:r>
              <a:rPr lang="en-US" i="1" dirty="0" err="1"/>
              <a:t>J’ai</a:t>
            </a:r>
            <a:r>
              <a:rPr lang="en-US" i="1" dirty="0"/>
              <a:t> </a:t>
            </a:r>
            <a:r>
              <a:rPr lang="en-US" i="1" dirty="0" err="1"/>
              <a:t>quitté</a:t>
            </a:r>
            <a:r>
              <a:rPr lang="en-US" i="1" dirty="0"/>
              <a:t> / le pays / </a:t>
            </a:r>
            <a:r>
              <a:rPr lang="en-US" i="1" dirty="0" err="1"/>
              <a:t>peu</a:t>
            </a:r>
            <a:r>
              <a:rPr lang="en-US" i="1" dirty="0"/>
              <a:t> </a:t>
            </a:r>
            <a:r>
              <a:rPr lang="en-US" i="1" dirty="0" err="1"/>
              <a:t>fier</a:t>
            </a:r>
            <a:r>
              <a:rPr lang="en-US" i="1" dirty="0"/>
              <a:t> /</a:t>
            </a:r>
            <a:r>
              <a:rPr lang="en-US" dirty="0"/>
              <a:t/>
            </a:r>
            <a:br>
              <a:rPr lang="en-US" dirty="0"/>
            </a:br>
            <a:r>
              <a:rPr lang="en-US" i="1" dirty="0" err="1"/>
              <a:t>L’exil</a:t>
            </a:r>
            <a:r>
              <a:rPr lang="en-US" i="1" dirty="0"/>
              <a:t> </a:t>
            </a:r>
            <a:r>
              <a:rPr lang="en-US" i="1" dirty="0" err="1"/>
              <a:t>est</a:t>
            </a:r>
            <a:r>
              <a:rPr lang="en-US" i="1" dirty="0"/>
              <a:t> </a:t>
            </a:r>
            <a:r>
              <a:rPr lang="en-US" i="1" dirty="0" err="1"/>
              <a:t>dur</a:t>
            </a:r>
            <a:r>
              <a:rPr lang="en-US" i="1" dirty="0"/>
              <a:t> / ma </a:t>
            </a:r>
            <a:r>
              <a:rPr lang="en-US" i="1" dirty="0" err="1"/>
              <a:t>peur</a:t>
            </a:r>
            <a:r>
              <a:rPr lang="en-US" i="1" dirty="0"/>
              <a:t> / me suit /</a:t>
            </a:r>
            <a:endParaRPr lang="en-US" dirty="0"/>
          </a:p>
          <a:p>
            <a:pPr fontAlgn="base"/>
            <a:r>
              <a:rPr lang="en-US" i="1" dirty="0"/>
              <a:t>La </a:t>
            </a:r>
            <a:r>
              <a:rPr lang="en-US" i="1" dirty="0" err="1"/>
              <a:t>poésie</a:t>
            </a:r>
            <a:r>
              <a:rPr lang="en-US" i="1" dirty="0"/>
              <a:t> / </a:t>
            </a:r>
            <a:r>
              <a:rPr lang="en-US" i="1" dirty="0" err="1"/>
              <a:t>est</a:t>
            </a:r>
            <a:r>
              <a:rPr lang="en-US" i="1" dirty="0"/>
              <a:t> / sans importance / </a:t>
            </a:r>
            <a:r>
              <a:rPr lang="en-US" i="1" dirty="0" err="1"/>
              <a:t>mais</a:t>
            </a:r>
            <a:r>
              <a:rPr lang="en-US" i="1" dirty="0"/>
              <a:t> </a:t>
            </a:r>
            <a:r>
              <a:rPr lang="en-US" i="1" dirty="0" err="1"/>
              <a:t>elle</a:t>
            </a:r>
            <a:r>
              <a:rPr lang="en-US" i="1" dirty="0"/>
              <a:t> / </a:t>
            </a:r>
            <a:r>
              <a:rPr lang="en-US" i="1" dirty="0" err="1"/>
              <a:t>parle</a:t>
            </a:r>
            <a:r>
              <a:rPr lang="en-US" i="1" dirty="0"/>
              <a:t> /</a:t>
            </a:r>
            <a:r>
              <a:rPr lang="en-US" dirty="0"/>
              <a:t/>
            </a:r>
            <a:br>
              <a:rPr lang="en-US" dirty="0"/>
            </a:br>
            <a:r>
              <a:rPr lang="en-US" i="1" dirty="0"/>
              <a:t>La violence / </a:t>
            </a:r>
            <a:r>
              <a:rPr lang="en-US" i="1" dirty="0" err="1"/>
              <a:t>douce</a:t>
            </a:r>
            <a:r>
              <a:rPr lang="en-US" i="1" dirty="0"/>
              <a:t> / se </a:t>
            </a:r>
            <a:r>
              <a:rPr lang="en-US" i="1" dirty="0" err="1"/>
              <a:t>relève</a:t>
            </a:r>
            <a:r>
              <a:rPr lang="en-US" i="1" dirty="0"/>
              <a:t> /</a:t>
            </a:r>
            <a:endParaRPr lang="en-US" dirty="0"/>
          </a:p>
          <a:p>
            <a:pPr fontAlgn="base"/>
            <a:r>
              <a:rPr lang="en-US" i="1" dirty="0"/>
              <a:t>Ma </a:t>
            </a:r>
            <a:r>
              <a:rPr lang="en-US" i="1" dirty="0" err="1"/>
              <a:t>détresse</a:t>
            </a:r>
            <a:r>
              <a:rPr lang="en-US" i="1" dirty="0"/>
              <a:t> / arrive / le </a:t>
            </a:r>
            <a:r>
              <a:rPr lang="en-US" i="1" dirty="0" err="1"/>
              <a:t>cou</a:t>
            </a:r>
            <a:r>
              <a:rPr lang="en-US" i="1" dirty="0"/>
              <a:t> </a:t>
            </a:r>
            <a:r>
              <a:rPr lang="en-US" i="1" dirty="0" err="1"/>
              <a:t>brisé</a:t>
            </a:r>
            <a:r>
              <a:rPr lang="en-US" i="1" dirty="0"/>
              <a:t> /</a:t>
            </a:r>
            <a:r>
              <a:rPr lang="en-US" dirty="0"/>
              <a:t/>
            </a:r>
            <a:br>
              <a:rPr lang="en-US" dirty="0"/>
            </a:br>
            <a:r>
              <a:rPr lang="en-US" i="1" dirty="0"/>
              <a:t>sans nom / sans passé / et sans </a:t>
            </a:r>
            <a:r>
              <a:rPr lang="en-US" i="1" dirty="0" err="1"/>
              <a:t>haine</a:t>
            </a:r>
            <a:r>
              <a:rPr lang="en-US" i="1" dirty="0"/>
              <a:t> /</a:t>
            </a:r>
            <a:endParaRPr lang="en-US" dirty="0"/>
          </a:p>
          <a:p>
            <a:pPr fontAlgn="base"/>
            <a:r>
              <a:rPr lang="en-US" i="1" dirty="0"/>
              <a:t>Un </a:t>
            </a:r>
            <a:r>
              <a:rPr lang="en-US" i="1" dirty="0" err="1"/>
              <a:t>matin</a:t>
            </a:r>
            <a:r>
              <a:rPr lang="en-US" i="1" dirty="0"/>
              <a:t> </a:t>
            </a:r>
            <a:r>
              <a:rPr lang="en-US" i="1" dirty="0" err="1"/>
              <a:t>gris</a:t>
            </a:r>
            <a:r>
              <a:rPr lang="en-US" i="1" dirty="0"/>
              <a:t> / </a:t>
            </a:r>
            <a:r>
              <a:rPr lang="en-US" i="1" dirty="0" err="1"/>
              <a:t>une</a:t>
            </a:r>
            <a:r>
              <a:rPr lang="en-US" i="1" dirty="0"/>
              <a:t> /</a:t>
            </a:r>
            <a:r>
              <a:rPr lang="en-US" i="1" dirty="0" err="1"/>
              <a:t>compagne</a:t>
            </a:r>
            <a:r>
              <a:rPr lang="en-US" i="1" dirty="0"/>
              <a:t> / </a:t>
            </a:r>
            <a:r>
              <a:rPr lang="en-US" i="1" dirty="0" err="1"/>
              <a:t>innommable</a:t>
            </a:r>
            <a:r>
              <a:rPr lang="en-US" i="1" dirty="0"/>
              <a:t> /</a:t>
            </a:r>
            <a:r>
              <a:rPr lang="en-US" dirty="0"/>
              <a:t/>
            </a:r>
            <a:br>
              <a:rPr lang="en-US" dirty="0"/>
            </a:br>
            <a:r>
              <a:rPr lang="en-US" i="1" dirty="0"/>
              <a:t>et / un pays </a:t>
            </a:r>
            <a:r>
              <a:rPr lang="en-US" i="1" dirty="0" err="1"/>
              <a:t>aimé</a:t>
            </a:r>
            <a:r>
              <a:rPr lang="en-US" i="1" dirty="0"/>
              <a:t> </a:t>
            </a:r>
            <a:r>
              <a:rPr lang="en-US" i="1" dirty="0" err="1"/>
              <a:t>tremblent</a:t>
            </a:r>
            <a:r>
              <a:rPr lang="en-US" i="1" dirty="0"/>
              <a:t> /</a:t>
            </a:r>
            <a:r>
              <a:rPr lang="en-US" dirty="0"/>
              <a:t/>
            </a:r>
            <a:br>
              <a:rPr lang="en-US" dirty="0"/>
            </a:br>
            <a:r>
              <a:rPr lang="en-US" i="1" dirty="0" err="1"/>
              <a:t>Mes</a:t>
            </a:r>
            <a:r>
              <a:rPr lang="en-US" i="1" dirty="0"/>
              <a:t> mots / </a:t>
            </a:r>
            <a:r>
              <a:rPr lang="en-US" i="1" dirty="0" err="1"/>
              <a:t>vibrent</a:t>
            </a:r>
            <a:r>
              <a:rPr lang="en-US" i="1" dirty="0"/>
              <a:t> encore / entre </a:t>
            </a:r>
            <a:r>
              <a:rPr lang="en-US" i="1" dirty="0" err="1"/>
              <a:t>terre</a:t>
            </a:r>
            <a:r>
              <a:rPr lang="en-US" i="1" dirty="0"/>
              <a:t> et </a:t>
            </a:r>
            <a:r>
              <a:rPr lang="en-US" i="1" dirty="0" err="1"/>
              <a:t>terre</a:t>
            </a:r>
            <a:r>
              <a:rPr lang="en-US" i="1" dirty="0"/>
              <a:t> /</a:t>
            </a:r>
            <a:endParaRPr lang="en-US" dirty="0"/>
          </a:p>
          <a:p>
            <a:pPr fontAlgn="base"/>
            <a:r>
              <a:rPr lang="en-US" i="1" dirty="0" err="1"/>
              <a:t>Une</a:t>
            </a:r>
            <a:r>
              <a:rPr lang="en-US" i="1" dirty="0"/>
              <a:t> </a:t>
            </a:r>
            <a:r>
              <a:rPr lang="en-US" i="1" dirty="0" err="1"/>
              <a:t>ombre</a:t>
            </a:r>
            <a:r>
              <a:rPr lang="en-US" i="1" dirty="0"/>
              <a:t> / </a:t>
            </a:r>
            <a:r>
              <a:rPr lang="en-US" i="1" dirty="0" err="1"/>
              <a:t>tracera</a:t>
            </a:r>
            <a:r>
              <a:rPr lang="en-US" i="1" dirty="0"/>
              <a:t> /</a:t>
            </a:r>
            <a:r>
              <a:rPr lang="en-US" dirty="0"/>
              <a:t/>
            </a:r>
            <a:br>
              <a:rPr lang="en-US" dirty="0"/>
            </a:br>
            <a:r>
              <a:rPr lang="en-US" i="1" dirty="0"/>
              <a:t>ta figure blanche / </a:t>
            </a:r>
            <a:r>
              <a:rPr lang="en-US" i="1" dirty="0" err="1"/>
              <a:t>retrouvée</a:t>
            </a:r>
            <a:r>
              <a:rPr lang="en-US" i="1" dirty="0"/>
              <a:t>.</a:t>
            </a:r>
          </a:p>
          <a:p>
            <a:pPr fontAlgn="base"/>
            <a:r>
              <a:rPr lang="en-US" i="1" dirty="0"/>
              <a:t>-- Jean Morris</a:t>
            </a:r>
            <a:endParaRPr lang="en-US" dirty="0"/>
          </a:p>
          <a:p>
            <a:endParaRPr lang="en-US" dirty="0"/>
          </a:p>
        </p:txBody>
      </p:sp>
    </p:spTree>
    <p:extLst>
      <p:ext uri="{BB962C8B-B14F-4D97-AF65-F5344CB8AC3E}">
        <p14:creationId xmlns:p14="http://schemas.microsoft.com/office/powerpoint/2010/main" val="25181718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28457-383D-A648-BDCC-C627290DD668}"/>
              </a:ext>
            </a:extLst>
          </p:cNvPr>
          <p:cNvSpPr>
            <a:spLocks noGrp="1"/>
          </p:cNvSpPr>
          <p:nvPr>
            <p:ph type="title"/>
          </p:nvPr>
        </p:nvSpPr>
        <p:spPr/>
        <p:txBody>
          <a:bodyPr>
            <a:normAutofit fontScale="90000"/>
          </a:bodyPr>
          <a:lstStyle/>
          <a:p>
            <a:r>
              <a:rPr lang="en-US" sz="2700" dirty="0" err="1"/>
              <a:t>Exemple</a:t>
            </a:r>
            <a:r>
              <a:rPr lang="en-US" sz="2700" dirty="0"/>
              <a:t> </a:t>
            </a:r>
            <a:r>
              <a:rPr lang="en-US" sz="2700" dirty="0" err="1"/>
              <a:t>en</a:t>
            </a:r>
            <a:r>
              <a:rPr lang="en-US" sz="2700" dirty="0"/>
              <a:t> </a:t>
            </a:r>
            <a:r>
              <a:rPr lang="en-US" sz="2700" dirty="0" err="1"/>
              <a:t>anglais</a:t>
            </a:r>
            <a:r>
              <a:rPr lang="en-US" sz="2700" dirty="0"/>
              <a:t> d’un </a:t>
            </a:r>
            <a:r>
              <a:rPr lang="en-US" sz="2700" dirty="0" err="1"/>
              <a:t>palimpseste</a:t>
            </a:r>
            <a:r>
              <a:rPr lang="en-US" sz="2700" dirty="0"/>
              <a:t> (</a:t>
            </a:r>
            <a:r>
              <a:rPr lang="en-US" sz="2700" dirty="0" err="1"/>
              <a:t>dans</a:t>
            </a:r>
            <a:r>
              <a:rPr lang="en-US" sz="2700" dirty="0"/>
              <a:t> </a:t>
            </a:r>
            <a:r>
              <a:rPr lang="en-US" sz="2700" dirty="0" err="1"/>
              <a:t>l'Antiquité</a:t>
            </a:r>
            <a:r>
              <a:rPr lang="en-US" sz="2700" dirty="0"/>
              <a:t>, </a:t>
            </a:r>
            <a:r>
              <a:rPr lang="en-US" sz="2700" dirty="0" err="1"/>
              <a:t>parchemin</a:t>
            </a:r>
            <a:r>
              <a:rPr lang="en-US" sz="2700" dirty="0"/>
              <a:t> </a:t>
            </a:r>
            <a:r>
              <a:rPr lang="en-US" sz="2700" dirty="0" err="1"/>
              <a:t>manuscrit</a:t>
            </a:r>
            <a:r>
              <a:rPr lang="en-US" sz="2700" dirty="0"/>
              <a:t> </a:t>
            </a:r>
            <a:r>
              <a:rPr lang="en-US" sz="2700" dirty="0" err="1"/>
              <a:t>effacé</a:t>
            </a:r>
            <a:r>
              <a:rPr lang="en-US" sz="2700" dirty="0"/>
              <a:t> sur </a:t>
            </a:r>
            <a:r>
              <a:rPr lang="en-US" sz="2700" dirty="0" err="1"/>
              <a:t>lequel</a:t>
            </a:r>
            <a:r>
              <a:rPr lang="en-US" sz="2700" dirty="0"/>
              <a:t> on a </a:t>
            </a:r>
            <a:r>
              <a:rPr lang="en-US" sz="2700" dirty="0" err="1"/>
              <a:t>réécrit</a:t>
            </a:r>
            <a:r>
              <a:rPr lang="en-US" sz="2700" dirty="0"/>
              <a:t>)</a:t>
            </a:r>
            <a:r>
              <a:rPr lang="en-US" dirty="0"/>
              <a:t>  </a:t>
            </a:r>
          </a:p>
        </p:txBody>
      </p:sp>
      <p:sp>
        <p:nvSpPr>
          <p:cNvPr id="3" name="Content Placeholder 2">
            <a:extLst>
              <a:ext uri="{FF2B5EF4-FFF2-40B4-BE49-F238E27FC236}">
                <a16:creationId xmlns:a16="http://schemas.microsoft.com/office/drawing/2014/main" id="{E91680A1-EF24-9045-BEE6-5965BF98F8B0}"/>
              </a:ext>
            </a:extLst>
          </p:cNvPr>
          <p:cNvSpPr>
            <a:spLocks noGrp="1"/>
          </p:cNvSpPr>
          <p:nvPr>
            <p:ph idx="1"/>
          </p:nvPr>
        </p:nvSpPr>
        <p:spPr/>
        <p:txBody>
          <a:bodyPr>
            <a:normAutofit fontScale="55000" lnSpcReduction="20000"/>
          </a:bodyPr>
          <a:lstStyle/>
          <a:p>
            <a:pPr marL="0" lvl="0" indent="0">
              <a:buNone/>
            </a:pPr>
            <a:r>
              <a:rPr lang="en-US" b="1" i="1" dirty="0">
                <a:solidFill>
                  <a:prstClr val="black"/>
                </a:solidFill>
              </a:rPr>
              <a:t>Palimpsest of Sonnet 130</a:t>
            </a:r>
            <a:r>
              <a:rPr lang="en-US" dirty="0">
                <a:solidFill>
                  <a:prstClr val="black"/>
                </a:solidFill>
              </a:rPr>
              <a:t>  Shakespeare) </a:t>
            </a:r>
          </a:p>
          <a:p>
            <a:pPr marL="0" lvl="0" indent="0">
              <a:buNone/>
            </a:pPr>
            <a:r>
              <a:rPr lang="en-US" dirty="0">
                <a:solidFill>
                  <a:schemeClr val="accent5">
                    <a:lumMod val="20000"/>
                    <a:lumOff val="80000"/>
                  </a:schemeClr>
                </a:solidFill>
              </a:rPr>
              <a:t>My mistress’ eyes are </a:t>
            </a:r>
            <a:r>
              <a:rPr lang="en-US" b="1" dirty="0">
                <a:solidFill>
                  <a:schemeClr val="accent1"/>
                </a:solidFill>
              </a:rPr>
              <a:t>nothing</a:t>
            </a:r>
            <a:r>
              <a:rPr lang="en-US" dirty="0">
                <a:solidFill>
                  <a:schemeClr val="accent1"/>
                </a:solidFill>
              </a:rPr>
              <a:t> </a:t>
            </a:r>
            <a:r>
              <a:rPr lang="en-US" dirty="0">
                <a:solidFill>
                  <a:schemeClr val="accent5">
                    <a:lumMod val="20000"/>
                    <a:lumOff val="80000"/>
                  </a:schemeClr>
                </a:solidFill>
              </a:rPr>
              <a:t>like the sun;			</a:t>
            </a:r>
            <a:r>
              <a:rPr lang="en-US" dirty="0">
                <a:solidFill>
                  <a:schemeClr val="accent1"/>
                </a:solidFill>
              </a:rPr>
              <a:t>Nothing white, if black grow red </a:t>
            </a:r>
          </a:p>
          <a:p>
            <a:pPr marL="0" lvl="0" indent="0">
              <a:buNone/>
            </a:pPr>
            <a:r>
              <a:rPr lang="en-US" dirty="0">
                <a:solidFill>
                  <a:schemeClr val="accent5">
                    <a:lumMod val="20000"/>
                    <a:lumOff val="80000"/>
                  </a:schemeClr>
                </a:solidFill>
              </a:rPr>
              <a:t>Coral </a:t>
            </a:r>
            <a:r>
              <a:rPr lang="en-US" b="1" dirty="0">
                <a:solidFill>
                  <a:schemeClr val="accent5">
                    <a:lumMod val="20000"/>
                    <a:lumOff val="80000"/>
                  </a:schemeClr>
                </a:solidFill>
              </a:rPr>
              <a:t>is</a:t>
            </a:r>
            <a:r>
              <a:rPr lang="en-US" dirty="0">
                <a:solidFill>
                  <a:schemeClr val="accent5">
                    <a:lumMod val="20000"/>
                    <a:lumOff val="80000"/>
                  </a:schemeClr>
                </a:solidFill>
              </a:rPr>
              <a:t> far more red than her lips’ red;			 </a:t>
            </a:r>
            <a:r>
              <a:rPr lang="en-US" dirty="0">
                <a:solidFill>
                  <a:schemeClr val="accent1"/>
                </a:solidFill>
              </a:rPr>
              <a:t>Love music never treads by love as false.</a:t>
            </a:r>
          </a:p>
          <a:p>
            <a:pPr marL="0" lvl="0" indent="0">
              <a:buNone/>
            </a:pPr>
            <a:r>
              <a:rPr lang="en-US" dirty="0">
                <a:solidFill>
                  <a:schemeClr val="accent5">
                    <a:lumMod val="20000"/>
                    <a:lumOff val="80000"/>
                  </a:schemeClr>
                </a:solidFill>
              </a:rPr>
              <a:t>If snow be </a:t>
            </a:r>
            <a:r>
              <a:rPr lang="en-US" b="1" dirty="0">
                <a:solidFill>
                  <a:schemeClr val="accent1"/>
                </a:solidFill>
              </a:rPr>
              <a:t>white</a:t>
            </a:r>
            <a:r>
              <a:rPr lang="en-US" dirty="0">
                <a:solidFill>
                  <a:schemeClr val="accent5">
                    <a:lumMod val="20000"/>
                    <a:lumOff val="80000"/>
                  </a:schemeClr>
                </a:solidFill>
              </a:rPr>
              <a:t>, why then her breasts are dun;</a:t>
            </a:r>
          </a:p>
          <a:p>
            <a:pPr marL="0" lvl="0" indent="0">
              <a:buNone/>
            </a:pPr>
            <a:r>
              <a:rPr lang="en-US" b="1" dirty="0">
                <a:solidFill>
                  <a:schemeClr val="accent1"/>
                </a:solidFill>
              </a:rPr>
              <a:t>If</a:t>
            </a:r>
            <a:r>
              <a:rPr lang="en-US" b="1" dirty="0">
                <a:solidFill>
                  <a:schemeClr val="accent5">
                    <a:lumMod val="20000"/>
                    <a:lumOff val="80000"/>
                  </a:schemeClr>
                </a:solidFill>
              </a:rPr>
              <a:t> </a:t>
            </a:r>
            <a:r>
              <a:rPr lang="en-US" dirty="0">
                <a:solidFill>
                  <a:schemeClr val="accent5">
                    <a:lumMod val="20000"/>
                    <a:lumOff val="80000"/>
                  </a:schemeClr>
                </a:solidFill>
              </a:rPr>
              <a:t>hairs be wires,</a:t>
            </a:r>
            <a:r>
              <a:rPr lang="en-US" dirty="0">
                <a:solidFill>
                  <a:schemeClr val="accent1"/>
                </a:solidFill>
              </a:rPr>
              <a:t> </a:t>
            </a:r>
            <a:r>
              <a:rPr lang="en-US" b="1" dirty="0"/>
              <a:t>black</a:t>
            </a:r>
            <a:r>
              <a:rPr lang="en-US" dirty="0">
                <a:solidFill>
                  <a:schemeClr val="accent1"/>
                </a:solidFill>
              </a:rPr>
              <a:t> </a:t>
            </a:r>
            <a:r>
              <a:rPr lang="en-US" dirty="0">
                <a:solidFill>
                  <a:schemeClr val="accent5">
                    <a:lumMod val="20000"/>
                    <a:lumOff val="80000"/>
                  </a:schemeClr>
                </a:solidFill>
              </a:rPr>
              <a:t>wires </a:t>
            </a:r>
            <a:r>
              <a:rPr lang="en-US" b="1" dirty="0">
                <a:solidFill>
                  <a:schemeClr val="accent1"/>
                </a:solidFill>
              </a:rPr>
              <a:t>grow</a:t>
            </a:r>
            <a:r>
              <a:rPr lang="en-US" dirty="0">
                <a:solidFill>
                  <a:schemeClr val="accent1"/>
                </a:solidFill>
              </a:rPr>
              <a:t> </a:t>
            </a:r>
            <a:r>
              <a:rPr lang="en-US" dirty="0">
                <a:solidFill>
                  <a:schemeClr val="accent5">
                    <a:lumMod val="20000"/>
                    <a:lumOff val="80000"/>
                  </a:schemeClr>
                </a:solidFill>
              </a:rPr>
              <a:t>on her head.</a:t>
            </a:r>
          </a:p>
          <a:p>
            <a:pPr marL="0" lvl="0" indent="0">
              <a:buNone/>
            </a:pPr>
            <a:r>
              <a:rPr lang="en-US" dirty="0">
                <a:solidFill>
                  <a:schemeClr val="accent5">
                    <a:lumMod val="20000"/>
                    <a:lumOff val="80000"/>
                  </a:schemeClr>
                </a:solidFill>
              </a:rPr>
              <a:t>I have seen roses damasked, </a:t>
            </a:r>
            <a:r>
              <a:rPr lang="en-US" b="1" dirty="0">
                <a:solidFill>
                  <a:srgbClr val="C00000"/>
                </a:solidFill>
              </a:rPr>
              <a:t>red</a:t>
            </a:r>
            <a:r>
              <a:rPr lang="en-US" dirty="0">
                <a:solidFill>
                  <a:srgbClr val="C00000"/>
                </a:solidFill>
              </a:rPr>
              <a:t> </a:t>
            </a:r>
            <a:r>
              <a:rPr lang="en-US" dirty="0">
                <a:solidFill>
                  <a:schemeClr val="accent5">
                    <a:lumMod val="20000"/>
                    <a:lumOff val="80000"/>
                  </a:schemeClr>
                </a:solidFill>
              </a:rPr>
              <a:t>and white,</a:t>
            </a:r>
          </a:p>
          <a:p>
            <a:pPr marL="0" lvl="0" indent="0">
              <a:buNone/>
            </a:pPr>
            <a:r>
              <a:rPr lang="en-US" dirty="0">
                <a:solidFill>
                  <a:schemeClr val="accent5">
                    <a:lumMod val="20000"/>
                    <a:lumOff val="80000"/>
                  </a:schemeClr>
                </a:solidFill>
              </a:rPr>
              <a:t>But no </a:t>
            </a:r>
            <a:r>
              <a:rPr lang="en-US" b="1" dirty="0">
                <a:solidFill>
                  <a:schemeClr val="accent5">
                    <a:lumMod val="20000"/>
                    <a:lumOff val="80000"/>
                  </a:schemeClr>
                </a:solidFill>
              </a:rPr>
              <a:t>such</a:t>
            </a:r>
            <a:r>
              <a:rPr lang="en-US" dirty="0">
                <a:solidFill>
                  <a:schemeClr val="accent5">
                    <a:lumMod val="20000"/>
                    <a:lumOff val="80000"/>
                  </a:schemeClr>
                </a:solidFill>
              </a:rPr>
              <a:t> roses see I in her cheeks;</a:t>
            </a:r>
          </a:p>
          <a:p>
            <a:pPr marL="0" lvl="0" indent="0">
              <a:buNone/>
            </a:pPr>
            <a:r>
              <a:rPr lang="en-US" dirty="0">
                <a:solidFill>
                  <a:schemeClr val="accent5">
                    <a:lumMod val="20000"/>
                    <a:lumOff val="80000"/>
                  </a:schemeClr>
                </a:solidFill>
              </a:rPr>
              <a:t>And in some perfumes is there more </a:t>
            </a:r>
            <a:r>
              <a:rPr lang="en-US" b="1" dirty="0">
                <a:solidFill>
                  <a:schemeClr val="accent5">
                    <a:lumMod val="20000"/>
                    <a:lumOff val="80000"/>
                  </a:schemeClr>
                </a:solidFill>
              </a:rPr>
              <a:t>delight</a:t>
            </a:r>
            <a:endParaRPr lang="en-US" dirty="0">
              <a:solidFill>
                <a:schemeClr val="accent5">
                  <a:lumMod val="20000"/>
                  <a:lumOff val="80000"/>
                </a:schemeClr>
              </a:solidFill>
            </a:endParaRPr>
          </a:p>
          <a:p>
            <a:pPr marL="0" lvl="0" indent="0">
              <a:buNone/>
            </a:pPr>
            <a:r>
              <a:rPr lang="en-US" dirty="0">
                <a:solidFill>
                  <a:schemeClr val="accent5">
                    <a:lumMod val="20000"/>
                    <a:lumOff val="80000"/>
                  </a:schemeClr>
                </a:solidFill>
              </a:rPr>
              <a:t>Than in the breath that from my mistress reeks.</a:t>
            </a:r>
          </a:p>
          <a:p>
            <a:pPr marL="0" lvl="0" indent="0">
              <a:buNone/>
            </a:pPr>
            <a:r>
              <a:rPr lang="en-US" dirty="0">
                <a:solidFill>
                  <a:schemeClr val="accent5">
                    <a:lumMod val="20000"/>
                    <a:lumOff val="80000"/>
                  </a:schemeClr>
                </a:solidFill>
              </a:rPr>
              <a:t>I</a:t>
            </a:r>
            <a:r>
              <a:rPr lang="en-US" b="1" dirty="0">
                <a:solidFill>
                  <a:schemeClr val="accent5">
                    <a:lumMod val="20000"/>
                    <a:lumOff val="80000"/>
                  </a:schemeClr>
                </a:solidFill>
              </a:rPr>
              <a:t> </a:t>
            </a:r>
            <a:r>
              <a:rPr lang="en-US" b="1" dirty="0">
                <a:solidFill>
                  <a:schemeClr val="accent1"/>
                </a:solidFill>
              </a:rPr>
              <a:t>love</a:t>
            </a:r>
            <a:r>
              <a:rPr lang="en-US" dirty="0">
                <a:solidFill>
                  <a:schemeClr val="accent5">
                    <a:lumMod val="20000"/>
                    <a:lumOff val="80000"/>
                  </a:schemeClr>
                </a:solidFill>
              </a:rPr>
              <a:t> to hear her speak, yet well I know</a:t>
            </a:r>
          </a:p>
          <a:p>
            <a:pPr marL="0" lvl="0" indent="0">
              <a:buNone/>
            </a:pPr>
            <a:r>
              <a:rPr lang="en-US" dirty="0">
                <a:solidFill>
                  <a:schemeClr val="accent5">
                    <a:lumMod val="20000"/>
                    <a:lumOff val="80000"/>
                  </a:schemeClr>
                </a:solidFill>
              </a:rPr>
              <a:t>That </a:t>
            </a:r>
            <a:r>
              <a:rPr lang="en-US" b="1" dirty="0">
                <a:solidFill>
                  <a:schemeClr val="accent1"/>
                </a:solidFill>
              </a:rPr>
              <a:t>music</a:t>
            </a:r>
            <a:r>
              <a:rPr lang="en-US" dirty="0">
                <a:solidFill>
                  <a:schemeClr val="accent5">
                    <a:lumMod val="20000"/>
                    <a:lumOff val="80000"/>
                  </a:schemeClr>
                </a:solidFill>
              </a:rPr>
              <a:t> hath a far more pleasing sound;</a:t>
            </a:r>
          </a:p>
          <a:p>
            <a:pPr marL="0" lvl="0" indent="0">
              <a:buNone/>
            </a:pPr>
            <a:r>
              <a:rPr lang="en-US" dirty="0">
                <a:solidFill>
                  <a:schemeClr val="accent5">
                    <a:lumMod val="20000"/>
                    <a:lumOff val="80000"/>
                  </a:schemeClr>
                </a:solidFill>
              </a:rPr>
              <a:t>I grant I </a:t>
            </a:r>
            <a:r>
              <a:rPr lang="en-US" b="1" dirty="0">
                <a:solidFill>
                  <a:schemeClr val="accent1"/>
                </a:solidFill>
              </a:rPr>
              <a:t>never</a:t>
            </a:r>
            <a:r>
              <a:rPr lang="en-US" dirty="0">
                <a:solidFill>
                  <a:schemeClr val="accent5">
                    <a:lumMod val="20000"/>
                    <a:lumOff val="80000"/>
                  </a:schemeClr>
                </a:solidFill>
              </a:rPr>
              <a:t> saw a goddess go;</a:t>
            </a:r>
          </a:p>
          <a:p>
            <a:pPr marL="0" lvl="0" indent="0">
              <a:buNone/>
            </a:pPr>
            <a:r>
              <a:rPr lang="en-US" dirty="0">
                <a:solidFill>
                  <a:schemeClr val="accent5">
                    <a:lumMod val="20000"/>
                    <a:lumOff val="80000"/>
                  </a:schemeClr>
                </a:solidFill>
              </a:rPr>
              <a:t>My mistress when she walks </a:t>
            </a:r>
            <a:r>
              <a:rPr lang="en-US" b="1" dirty="0">
                <a:solidFill>
                  <a:schemeClr val="accent1"/>
                </a:solidFill>
              </a:rPr>
              <a:t>treads</a:t>
            </a:r>
            <a:r>
              <a:rPr lang="en-US" dirty="0">
                <a:solidFill>
                  <a:schemeClr val="accent5">
                    <a:lumMod val="20000"/>
                    <a:lumOff val="80000"/>
                  </a:schemeClr>
                </a:solidFill>
              </a:rPr>
              <a:t> on the ground.</a:t>
            </a:r>
          </a:p>
          <a:p>
            <a:pPr marL="0" lvl="0" indent="0">
              <a:buNone/>
            </a:pPr>
            <a:r>
              <a:rPr lang="en-US" dirty="0">
                <a:solidFill>
                  <a:schemeClr val="accent5">
                    <a:lumMod val="20000"/>
                    <a:lumOff val="80000"/>
                  </a:schemeClr>
                </a:solidFill>
              </a:rPr>
              <a:t>     And yet, </a:t>
            </a:r>
            <a:r>
              <a:rPr lang="en-US" b="1" dirty="0">
                <a:solidFill>
                  <a:schemeClr val="accent1"/>
                </a:solidFill>
              </a:rPr>
              <a:t>by</a:t>
            </a:r>
            <a:r>
              <a:rPr lang="en-US" dirty="0">
                <a:solidFill>
                  <a:schemeClr val="accent5">
                    <a:lumMod val="20000"/>
                    <a:lumOff val="80000"/>
                  </a:schemeClr>
                </a:solidFill>
              </a:rPr>
              <a:t> heaven, I think my</a:t>
            </a:r>
            <a:r>
              <a:rPr lang="en-US" b="1" dirty="0">
                <a:solidFill>
                  <a:schemeClr val="accent1"/>
                </a:solidFill>
              </a:rPr>
              <a:t> love</a:t>
            </a:r>
            <a:r>
              <a:rPr lang="en-US" dirty="0">
                <a:solidFill>
                  <a:schemeClr val="accent1"/>
                </a:solidFill>
              </a:rPr>
              <a:t> </a:t>
            </a:r>
            <a:r>
              <a:rPr lang="en-US" dirty="0">
                <a:solidFill>
                  <a:schemeClr val="accent5">
                    <a:lumMod val="20000"/>
                    <a:lumOff val="80000"/>
                  </a:schemeClr>
                </a:solidFill>
              </a:rPr>
              <a:t>as rare</a:t>
            </a:r>
          </a:p>
          <a:p>
            <a:pPr marL="0" lvl="0" indent="0">
              <a:buNone/>
            </a:pPr>
            <a:r>
              <a:rPr lang="en-US" b="1" dirty="0">
                <a:solidFill>
                  <a:schemeClr val="accent5">
                    <a:lumMod val="20000"/>
                    <a:lumOff val="80000"/>
                  </a:schemeClr>
                </a:solidFill>
              </a:rPr>
              <a:t>  </a:t>
            </a:r>
            <a:r>
              <a:rPr lang="en-US" b="1" dirty="0">
                <a:solidFill>
                  <a:schemeClr val="accent1"/>
                </a:solidFill>
              </a:rPr>
              <a:t>   As</a:t>
            </a:r>
            <a:r>
              <a:rPr lang="en-US" dirty="0">
                <a:solidFill>
                  <a:schemeClr val="accent1"/>
                </a:solidFill>
              </a:rPr>
              <a:t> </a:t>
            </a:r>
            <a:r>
              <a:rPr lang="en-US" dirty="0">
                <a:solidFill>
                  <a:schemeClr val="accent5">
                    <a:lumMod val="20000"/>
                    <a:lumOff val="80000"/>
                  </a:schemeClr>
                </a:solidFill>
              </a:rPr>
              <a:t>any she belied with </a:t>
            </a:r>
            <a:r>
              <a:rPr lang="en-US" b="1" dirty="0">
                <a:solidFill>
                  <a:schemeClr val="accent1"/>
                </a:solidFill>
              </a:rPr>
              <a:t>false</a:t>
            </a:r>
            <a:r>
              <a:rPr lang="en-US" dirty="0">
                <a:solidFill>
                  <a:schemeClr val="accent1"/>
                </a:solidFill>
              </a:rPr>
              <a:t> </a:t>
            </a:r>
            <a:r>
              <a:rPr lang="en-US" dirty="0">
                <a:solidFill>
                  <a:schemeClr val="accent5">
                    <a:lumMod val="20000"/>
                    <a:lumOff val="80000"/>
                  </a:schemeClr>
                </a:solidFill>
              </a:rPr>
              <a:t>compare</a:t>
            </a:r>
            <a:r>
              <a:rPr lang="en-US" dirty="0">
                <a:solidFill>
                  <a:schemeClr val="accent6">
                    <a:lumMod val="60000"/>
                    <a:lumOff val="40000"/>
                  </a:schemeClr>
                </a:solidFill>
              </a:rPr>
              <a:t>. </a:t>
            </a:r>
          </a:p>
          <a:p>
            <a:pPr marL="0" indent="0">
              <a:buNone/>
            </a:pPr>
            <a:endParaRPr lang="en-US" dirty="0"/>
          </a:p>
        </p:txBody>
      </p:sp>
    </p:spTree>
    <p:extLst>
      <p:ext uri="{BB962C8B-B14F-4D97-AF65-F5344CB8AC3E}">
        <p14:creationId xmlns:p14="http://schemas.microsoft.com/office/powerpoint/2010/main" val="38720658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551" y="-151182"/>
            <a:ext cx="8229600" cy="1143000"/>
          </a:xfrm>
        </p:spPr>
        <p:txBody>
          <a:bodyPr>
            <a:normAutofit fontScale="90000"/>
          </a:bodyPr>
          <a:lstStyle/>
          <a:p>
            <a:r>
              <a:rPr lang="en-US" dirty="0" err="1"/>
              <a:t>Calligrammes</a:t>
            </a:r>
            <a:r>
              <a:rPr lang="en-US" dirty="0"/>
              <a:t>! </a:t>
            </a:r>
            <a:r>
              <a:rPr lang="en-US" sz="3100" dirty="0"/>
              <a:t>(</a:t>
            </a:r>
            <a:r>
              <a:rPr lang="en-US" sz="3100" i="1" dirty="0" err="1"/>
              <a:t>kalos</a:t>
            </a:r>
            <a:r>
              <a:rPr lang="en-US" sz="3100" i="1" dirty="0"/>
              <a:t>- la </a:t>
            </a:r>
            <a:r>
              <a:rPr lang="en-US" sz="3100" i="1" dirty="0" err="1"/>
              <a:t>beaute</a:t>
            </a:r>
            <a:r>
              <a:rPr lang="en-US" sz="3100" i="1" dirty="0"/>
              <a:t>; gramma- </a:t>
            </a:r>
            <a:r>
              <a:rPr lang="en-US" sz="3100" i="1" dirty="0" err="1"/>
              <a:t>écriture</a:t>
            </a:r>
            <a:r>
              <a:rPr lang="en-US" sz="3100" i="1" dirty="0"/>
              <a:t>)</a:t>
            </a:r>
            <a:endParaRPr lang="en-US" sz="3100" dirty="0"/>
          </a:p>
        </p:txBody>
      </p:sp>
      <p:pic>
        <p:nvPicPr>
          <p:cNvPr id="4" name="Content Placeholder 13" descr="coeur_couronne_et_miroir_avec_portrait_slash2_transparent.gif"/>
          <p:cNvPicPr>
            <a:picLocks noGrp="1" noChangeAspect="1"/>
          </p:cNvPicPr>
          <p:nvPr/>
        </p:nvPicPr>
        <p:blipFill>
          <a:blip r:embed="rId3" cstate="print"/>
          <a:stretch>
            <a:fillRect/>
          </a:stretch>
        </p:blipFill>
        <p:spPr>
          <a:xfrm>
            <a:off x="209164" y="1098383"/>
            <a:ext cx="3873500" cy="4474985"/>
          </a:xfrm>
          <a:prstGeom prst="rect">
            <a:avLst/>
          </a:prstGeom>
        </p:spPr>
      </p:pic>
      <p:sp>
        <p:nvSpPr>
          <p:cNvPr id="3" name="TextBox 2">
            <a:extLst>
              <a:ext uri="{FF2B5EF4-FFF2-40B4-BE49-F238E27FC236}">
                <a16:creationId xmlns:a16="http://schemas.microsoft.com/office/drawing/2014/main" id="{489A8FA7-7DE5-354B-A131-CF1A0A769E36}"/>
              </a:ext>
            </a:extLst>
          </p:cNvPr>
          <p:cNvSpPr txBox="1"/>
          <p:nvPr/>
        </p:nvSpPr>
        <p:spPr>
          <a:xfrm>
            <a:off x="209164" y="5666072"/>
            <a:ext cx="4336187" cy="923330"/>
          </a:xfrm>
          <a:prstGeom prst="rect">
            <a:avLst/>
          </a:prstGeom>
          <a:noFill/>
        </p:spPr>
        <p:txBody>
          <a:bodyPr wrap="none" rtlCol="0">
            <a:spAutoFit/>
          </a:bodyPr>
          <a:lstStyle/>
          <a:p>
            <a:r>
              <a:rPr lang="en-US" dirty="0" err="1"/>
              <a:t>Dans</a:t>
            </a:r>
            <a:r>
              <a:rPr lang="en-US" dirty="0"/>
              <a:t> </a:t>
            </a:r>
            <a:r>
              <a:rPr lang="en-US" dirty="0" err="1"/>
              <a:t>ce</a:t>
            </a:r>
            <a:r>
              <a:rPr lang="en-US" dirty="0"/>
              <a:t> </a:t>
            </a:r>
            <a:r>
              <a:rPr lang="en-US" dirty="0" err="1"/>
              <a:t>miroir</a:t>
            </a:r>
            <a:r>
              <a:rPr lang="en-US" dirty="0"/>
              <a:t> je </a:t>
            </a:r>
            <a:r>
              <a:rPr lang="en-US" dirty="0" err="1"/>
              <a:t>suis</a:t>
            </a:r>
            <a:r>
              <a:rPr lang="en-US" dirty="0"/>
              <a:t> enclose vivant et </a:t>
            </a:r>
            <a:r>
              <a:rPr lang="en-US" dirty="0" err="1"/>
              <a:t>vrai</a:t>
            </a:r>
            <a:endParaRPr lang="en-US" dirty="0"/>
          </a:p>
          <a:p>
            <a:r>
              <a:rPr lang="en-US" dirty="0" err="1"/>
              <a:t>Comme</a:t>
            </a:r>
            <a:r>
              <a:rPr lang="en-US" dirty="0"/>
              <a:t> on imagine les </a:t>
            </a:r>
            <a:r>
              <a:rPr lang="en-US" dirty="0" err="1"/>
              <a:t>anges</a:t>
            </a:r>
            <a:r>
              <a:rPr lang="en-US" dirty="0"/>
              <a:t> et non </a:t>
            </a:r>
            <a:r>
              <a:rPr lang="en-US" dirty="0" err="1"/>
              <a:t>comme</a:t>
            </a:r>
            <a:endParaRPr lang="en-US" dirty="0"/>
          </a:p>
          <a:p>
            <a:r>
              <a:rPr lang="en-US" dirty="0" err="1"/>
              <a:t>Sont</a:t>
            </a:r>
            <a:r>
              <a:rPr lang="en-US" dirty="0"/>
              <a:t> les </a:t>
            </a:r>
            <a:r>
              <a:rPr lang="en-US" dirty="0" err="1"/>
              <a:t>reflets</a:t>
            </a:r>
            <a:r>
              <a:rPr lang="en-US" dirty="0"/>
              <a:t> </a:t>
            </a:r>
            <a:r>
              <a:rPr lang="en-US" dirty="0" err="1"/>
              <a:t>dans</a:t>
            </a:r>
            <a:r>
              <a:rPr lang="en-US" dirty="0"/>
              <a:t>….  Ce </a:t>
            </a:r>
            <a:r>
              <a:rPr lang="en-US" dirty="0" err="1"/>
              <a:t>miroir</a:t>
            </a:r>
            <a:endParaRPr lang="en-US" dirty="0"/>
          </a:p>
        </p:txBody>
      </p:sp>
      <p:pic>
        <p:nvPicPr>
          <p:cNvPr id="8" name="Picture 7">
            <a:extLst>
              <a:ext uri="{FF2B5EF4-FFF2-40B4-BE49-F238E27FC236}">
                <a16:creationId xmlns:a16="http://schemas.microsoft.com/office/drawing/2014/main" id="{9B7F5DC2-CBC6-4A47-A393-947986207F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3929" y="1900775"/>
            <a:ext cx="5080000" cy="2870200"/>
          </a:xfrm>
          <a:prstGeom prst="rect">
            <a:avLst/>
          </a:prstGeom>
        </p:spPr>
      </p:pic>
      <p:sp>
        <p:nvSpPr>
          <p:cNvPr id="12" name="Content Placeholder 11">
            <a:extLst>
              <a:ext uri="{FF2B5EF4-FFF2-40B4-BE49-F238E27FC236}">
                <a16:creationId xmlns:a16="http://schemas.microsoft.com/office/drawing/2014/main" id="{7C6DA427-1DFF-3240-9868-F7B1A7950E38}"/>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41734613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1592"/>
            <a:ext cx="8229600" cy="1143000"/>
          </a:xfrm>
        </p:spPr>
        <p:txBody>
          <a:bodyPr>
            <a:normAutofit fontScale="90000"/>
          </a:bodyPr>
          <a:lstStyle/>
          <a:p>
            <a:r>
              <a:rPr lang="en-US" dirty="0"/>
              <a:t/>
            </a:r>
            <a:br>
              <a:rPr lang="en-US" dirty="0"/>
            </a:br>
            <a:endParaRPr lang="en-US" dirty="0"/>
          </a:p>
        </p:txBody>
      </p:sp>
      <p:sp>
        <p:nvSpPr>
          <p:cNvPr id="3" name="Content Placeholder 2"/>
          <p:cNvSpPr>
            <a:spLocks noGrp="1"/>
          </p:cNvSpPr>
          <p:nvPr>
            <p:ph idx="1"/>
          </p:nvPr>
        </p:nvSpPr>
        <p:spPr>
          <a:xfrm>
            <a:off x="457199" y="438428"/>
            <a:ext cx="8342813" cy="6419572"/>
          </a:xfrm>
        </p:spPr>
        <p:txBody>
          <a:bodyPr>
            <a:normAutofit fontScale="77500" lnSpcReduction="20000"/>
          </a:bodyPr>
          <a:lstStyle/>
          <a:p>
            <a:pPr marL="0" indent="0">
              <a:buNone/>
            </a:pPr>
            <a:r>
              <a:rPr lang="is-IS" i="1" dirty="0"/>
              <a:t>E.E. Cummings en traduction </a:t>
            </a:r>
            <a:r>
              <a:rPr lang="is-IS" dirty="0"/>
              <a:t>                 </a:t>
            </a:r>
            <a:r>
              <a:rPr lang="is-IS" b="1" i="1" dirty="0"/>
              <a:t>     </a:t>
            </a:r>
          </a:p>
          <a:p>
            <a:pPr marL="0" indent="0">
              <a:buNone/>
            </a:pPr>
            <a:r>
              <a:rPr lang="is-IS" b="1" i="1" dirty="0"/>
              <a:t>r-p-o-p-h-ss-a-g-r ( e-l-e-t-e-s-a-u-r-l </a:t>
            </a:r>
            <a:r>
              <a:rPr lang="en-US" dirty="0"/>
              <a:t>)</a:t>
            </a:r>
            <a:r>
              <a:rPr lang="pl-PL" dirty="0"/>
              <a:t>                       </a:t>
            </a:r>
            <a:endParaRPr lang="en-US" dirty="0"/>
          </a:p>
          <a:p>
            <a:pPr marL="0" indent="0">
              <a:buNone/>
            </a:pPr>
            <a:r>
              <a:rPr lang="en-US" dirty="0"/>
              <a:t>				</a:t>
            </a:r>
            <a:r>
              <a:rPr lang="pl-PL" dirty="0"/>
              <a:t> </a:t>
            </a:r>
            <a:r>
              <a:rPr lang="pl-PL" dirty="0" err="1"/>
              <a:t>who</a:t>
            </a:r>
            <a:r>
              <a:rPr lang="pl-PL" dirty="0"/>
              <a:t>				</a:t>
            </a:r>
            <a:r>
              <a:rPr lang="pl-PL" i="1" dirty="0"/>
              <a:t>				qui</a:t>
            </a:r>
          </a:p>
          <a:p>
            <a:pPr marL="0" indent="0">
              <a:buNone/>
            </a:pPr>
            <a:r>
              <a:rPr lang="nl-NL" dirty="0"/>
              <a:t>  a)s w(e </a:t>
            </a:r>
            <a:r>
              <a:rPr lang="nl-NL" dirty="0" err="1"/>
              <a:t>loo</a:t>
            </a:r>
            <a:r>
              <a:rPr lang="nl-NL" dirty="0"/>
              <a:t>)k	</a:t>
            </a:r>
            <a:r>
              <a:rPr lang="nl-NL" i="1" dirty="0"/>
              <a:t>					</a:t>
            </a:r>
            <a:r>
              <a:rPr lang="nl-NL" sz="2600" i="1" dirty="0"/>
              <a:t>(pendant que </a:t>
            </a:r>
            <a:r>
              <a:rPr lang="nl-NL" sz="2600" i="1" dirty="0" err="1"/>
              <a:t>nous</a:t>
            </a:r>
            <a:r>
              <a:rPr lang="nl-NL" sz="2600" i="1" dirty="0"/>
              <a:t> </a:t>
            </a:r>
            <a:r>
              <a:rPr lang="nl-NL" sz="2600" i="1" dirty="0" err="1"/>
              <a:t>regardons</a:t>
            </a:r>
            <a:r>
              <a:rPr lang="nl-NL" sz="2600" dirty="0"/>
              <a:t>)</a:t>
            </a:r>
          </a:p>
          <a:p>
            <a:pPr marL="0" indent="0">
              <a:buNone/>
            </a:pPr>
            <a:r>
              <a:rPr lang="nl-NL" dirty="0"/>
              <a:t>  </a:t>
            </a:r>
            <a:r>
              <a:rPr lang="nl-NL" dirty="0" err="1"/>
              <a:t>upnowgath</a:t>
            </a:r>
            <a:r>
              <a:rPr lang="nl-NL" dirty="0"/>
              <a:t>				</a:t>
            </a:r>
            <a:r>
              <a:rPr lang="nl-NL" i="1" dirty="0"/>
              <a:t>				</a:t>
            </a:r>
            <a:r>
              <a:rPr lang="nl-NL" sz="2300" i="1" dirty="0"/>
              <a:t>en </a:t>
            </a:r>
            <a:r>
              <a:rPr lang="nl-NL" sz="2300" i="1" dirty="0" err="1"/>
              <a:t>haut</a:t>
            </a:r>
            <a:r>
              <a:rPr lang="nl-NL" sz="2300" i="1" dirty="0"/>
              <a:t>, </a:t>
            </a:r>
            <a:r>
              <a:rPr lang="nl-NL" sz="2300" i="1" dirty="0" err="1"/>
              <a:t>maintenant</a:t>
            </a:r>
            <a:r>
              <a:rPr lang="nl-NL" sz="2300" i="1" dirty="0"/>
              <a:t> se… </a:t>
            </a:r>
          </a:p>
          <a:p>
            <a:pPr marL="0" indent="0">
              <a:buNone/>
            </a:pPr>
            <a:r>
              <a:rPr lang="pl-PL" dirty="0"/>
              <a:t>                       PPEGORHRASS</a:t>
            </a:r>
            <a:r>
              <a:rPr lang="en-US" dirty="0"/>
              <a:t>			</a:t>
            </a:r>
            <a:r>
              <a:rPr lang="en-US" sz="2600" i="1" dirty="0"/>
              <a:t>(LLESTAUREE)</a:t>
            </a:r>
            <a:endParaRPr lang="pl-PL" sz="2600" i="1" dirty="0"/>
          </a:p>
          <a:p>
            <a:pPr marL="0" indent="0">
              <a:buNone/>
            </a:pPr>
            <a:r>
              <a:rPr lang="is-IS" dirty="0"/>
              <a:t>                          eringint(o-   			</a:t>
            </a:r>
            <a:r>
              <a:rPr lang="is-IS" sz="2600" i="1" dirty="0"/>
              <a:t>préparant pour </a:t>
            </a:r>
            <a:r>
              <a:rPr lang="fi-FI" dirty="0"/>
              <a:t> </a:t>
            </a:r>
          </a:p>
          <a:p>
            <a:pPr marL="0" indent="0">
              <a:buNone/>
            </a:pPr>
            <a:r>
              <a:rPr lang="fi-FI" dirty="0" err="1"/>
              <a:t>aThe</a:t>
            </a:r>
            <a:r>
              <a:rPr lang="fi-FI" dirty="0"/>
              <a:t>):l									</a:t>
            </a:r>
            <a:r>
              <a:rPr lang="fi-FI" sz="2600" dirty="0"/>
              <a:t>a</a:t>
            </a:r>
          </a:p>
          <a:p>
            <a:pPr marL="0" indent="0">
              <a:buNone/>
            </a:pPr>
            <a:r>
              <a:rPr lang="de-DE" dirty="0"/>
              <a:t>               </a:t>
            </a:r>
            <a:r>
              <a:rPr lang="de-DE" dirty="0" err="1"/>
              <a:t>eA</a:t>
            </a:r>
            <a:r>
              <a:rPr lang="de-DE" dirty="0"/>
              <a:t>								</a:t>
            </a:r>
            <a:r>
              <a:rPr lang="de-DE" sz="2600" dirty="0"/>
              <a:t>(le </a:t>
            </a:r>
            <a:r>
              <a:rPr lang="de-DE" sz="2600" dirty="0" err="1"/>
              <a:t>saU!t</a:t>
            </a:r>
            <a:r>
              <a:rPr lang="de-DE" sz="2600" dirty="0"/>
              <a:t>)</a:t>
            </a:r>
          </a:p>
          <a:p>
            <a:pPr marL="0" indent="0">
              <a:buNone/>
            </a:pPr>
            <a:r>
              <a:rPr lang="is-IS" dirty="0"/>
              <a:t>                    !p:</a:t>
            </a:r>
          </a:p>
          <a:p>
            <a:pPr marL="0" indent="0">
              <a:buNone/>
            </a:pPr>
            <a:r>
              <a:rPr lang="is-IS" dirty="0"/>
              <a:t>S                                                                       </a:t>
            </a:r>
            <a:r>
              <a:rPr lang="is-IS" sz="2600" dirty="0"/>
              <a:t> r</a:t>
            </a:r>
          </a:p>
          <a:p>
            <a:pPr marL="0" indent="0">
              <a:buNone/>
            </a:pPr>
            <a:r>
              <a:rPr lang="is-IS" dirty="0"/>
              <a:t>                                      (r							</a:t>
            </a:r>
            <a:r>
              <a:rPr lang="is-IS" sz="2600" dirty="0"/>
              <a:t>rivant </a:t>
            </a:r>
          </a:p>
          <a:p>
            <a:pPr marL="0" indent="0">
              <a:buNone/>
            </a:pPr>
            <a:r>
              <a:rPr lang="is-IS" dirty="0"/>
              <a:t>  rIvInG           </a:t>
            </a:r>
            <a:r>
              <a:rPr lang="is-IS" b="1" i="1" dirty="0"/>
              <a:t>.gRrEaPsPhOs</a:t>
            </a:r>
            <a:r>
              <a:rPr lang="is-IS" dirty="0"/>
              <a:t>). 		</a:t>
            </a:r>
            <a:r>
              <a:rPr lang="is-IS" sz="2300" dirty="0"/>
              <a:t>(-</a:t>
            </a:r>
            <a:r>
              <a:rPr lang="is-IS" sz="2300" b="1" dirty="0"/>
              <a:t>sAuErLeLtE)</a:t>
            </a:r>
            <a:endParaRPr lang="is-IS" sz="2300" dirty="0"/>
          </a:p>
          <a:p>
            <a:pPr marL="0" indent="0">
              <a:buNone/>
            </a:pPr>
            <a:r>
              <a:rPr lang="is-IS" dirty="0"/>
              <a:t>                                 to</a:t>
            </a:r>
          </a:p>
          <a:p>
            <a:pPr marL="0" indent="0">
              <a:buNone/>
            </a:pPr>
            <a:r>
              <a:rPr lang="en-US" dirty="0"/>
              <a:t>  rea(be)</a:t>
            </a:r>
            <a:r>
              <a:rPr lang="en-US" dirty="0" err="1"/>
              <a:t>rran</a:t>
            </a:r>
            <a:r>
              <a:rPr lang="en-US" dirty="0"/>
              <a:t>(com)</a:t>
            </a:r>
            <a:r>
              <a:rPr lang="en-US" dirty="0" err="1"/>
              <a:t>gi</a:t>
            </a:r>
            <a:r>
              <a:rPr lang="en-US" dirty="0"/>
              <a:t>(e)</a:t>
            </a:r>
            <a:r>
              <a:rPr lang="en-US" dirty="0" err="1"/>
              <a:t>ngly</a:t>
            </a:r>
            <a:r>
              <a:rPr lang="en-US" dirty="0"/>
              <a:t>			</a:t>
            </a:r>
            <a:r>
              <a:rPr lang="en-US" sz="2300" dirty="0" err="1"/>
              <a:t>en</a:t>
            </a:r>
            <a:r>
              <a:rPr lang="en-US" sz="2300" dirty="0"/>
              <a:t> (de) vie( </a:t>
            </a:r>
            <a:r>
              <a:rPr lang="en-US" sz="2300" dirty="0" err="1"/>
              <a:t>nt</a:t>
            </a:r>
            <a:r>
              <a:rPr lang="en-US" sz="2300" dirty="0"/>
              <a:t>) </a:t>
            </a:r>
            <a:r>
              <a:rPr lang="en-US" sz="2300" dirty="0" err="1"/>
              <a:t>rangeant</a:t>
            </a:r>
            <a:r>
              <a:rPr lang="en-US" sz="2300" dirty="0"/>
              <a:t> </a:t>
            </a:r>
            <a:r>
              <a:rPr lang="en-US" sz="2300" dirty="0" err="1"/>
              <a:t>en</a:t>
            </a:r>
            <a:endParaRPr lang="en-US" sz="2300" dirty="0"/>
          </a:p>
          <a:p>
            <a:pPr marL="0" indent="0">
              <a:buNone/>
            </a:pPr>
            <a:r>
              <a:rPr lang="en-US" dirty="0"/>
              <a:t>  ,grasshopper; 							</a:t>
            </a:r>
            <a:r>
              <a:rPr lang="en-US" sz="2300" dirty="0"/>
              <a:t>(</a:t>
            </a:r>
            <a:r>
              <a:rPr lang="is-IS" sz="2300" b="1" i="1" dirty="0"/>
              <a:t>sauterelle</a:t>
            </a:r>
            <a:r>
              <a:rPr lang="pl-PL" sz="2300" dirty="0"/>
              <a:t>  </a:t>
            </a:r>
            <a:r>
              <a:rPr lang="en-US" sz="2300" dirty="0"/>
              <a:t>)</a:t>
            </a:r>
          </a:p>
        </p:txBody>
      </p:sp>
    </p:spTree>
    <p:extLst>
      <p:ext uri="{BB962C8B-B14F-4D97-AF65-F5344CB8AC3E}">
        <p14:creationId xmlns:p14="http://schemas.microsoft.com/office/powerpoint/2010/main" val="307708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4A98B-0E48-8A4D-B23B-A6A54146ED59}"/>
              </a:ext>
            </a:extLst>
          </p:cNvPr>
          <p:cNvSpPr>
            <a:spLocks noGrp="1"/>
          </p:cNvSpPr>
          <p:nvPr>
            <p:ph type="title"/>
          </p:nvPr>
        </p:nvSpPr>
        <p:spPr/>
        <p:txBody>
          <a:bodyPr>
            <a:normAutofit fontScale="90000"/>
          </a:bodyPr>
          <a:lstStyle/>
          <a:p>
            <a:r>
              <a:rPr lang="en-US" dirty="0"/>
              <a:t>La pronunciation… Mother Goose Rhymes…par Luis van </a:t>
            </a:r>
            <a:r>
              <a:rPr lang="en-US" dirty="0" err="1"/>
              <a:t>Rooten</a:t>
            </a:r>
            <a:r>
              <a:rPr lang="en-US" dirty="0"/>
              <a:t> </a:t>
            </a:r>
            <a:r>
              <a:rPr lang="en-US" sz="3100" b="1" dirty="0"/>
              <a:t>(1906-73)</a:t>
            </a:r>
            <a:r>
              <a:rPr lang="en-US" b="1" dirty="0"/>
              <a:t/>
            </a:r>
            <a:br>
              <a:rPr lang="en-US" b="1" dirty="0"/>
            </a:br>
            <a:r>
              <a:rPr lang="en-US" dirty="0"/>
              <a:t> </a:t>
            </a:r>
          </a:p>
        </p:txBody>
      </p:sp>
      <p:pic>
        <p:nvPicPr>
          <p:cNvPr id="5" name="Content Placeholder 4">
            <a:extLst>
              <a:ext uri="{FF2B5EF4-FFF2-40B4-BE49-F238E27FC236}">
                <a16:creationId xmlns:a16="http://schemas.microsoft.com/office/drawing/2014/main" id="{4B1885F2-0571-7242-9EE3-16680DBFF1D1}"/>
              </a:ext>
            </a:extLst>
          </p:cNvPr>
          <p:cNvPicPr>
            <a:picLocks noGrp="1" noChangeAspect="1"/>
          </p:cNvPicPr>
          <p:nvPr>
            <p:ph idx="1"/>
          </p:nvPr>
        </p:nvPicPr>
        <p:blipFill>
          <a:blip r:embed="rId2"/>
          <a:stretch>
            <a:fillRect/>
          </a:stretch>
        </p:blipFill>
        <p:spPr>
          <a:xfrm>
            <a:off x="304216" y="1685261"/>
            <a:ext cx="2964106" cy="4525963"/>
          </a:xfrm>
        </p:spPr>
      </p:pic>
      <p:sp>
        <p:nvSpPr>
          <p:cNvPr id="6" name="TextBox 5">
            <a:extLst>
              <a:ext uri="{FF2B5EF4-FFF2-40B4-BE49-F238E27FC236}">
                <a16:creationId xmlns:a16="http://schemas.microsoft.com/office/drawing/2014/main" id="{28937262-CE67-8245-8ECE-7A6CBFDB4895}"/>
              </a:ext>
            </a:extLst>
          </p:cNvPr>
          <p:cNvSpPr txBox="1"/>
          <p:nvPr/>
        </p:nvSpPr>
        <p:spPr>
          <a:xfrm>
            <a:off x="3593804" y="1685261"/>
            <a:ext cx="3885615" cy="1754326"/>
          </a:xfrm>
          <a:prstGeom prst="rect">
            <a:avLst/>
          </a:prstGeom>
          <a:noFill/>
        </p:spPr>
        <p:txBody>
          <a:bodyPr wrap="none" rtlCol="0">
            <a:spAutoFit/>
          </a:bodyPr>
          <a:lstStyle/>
          <a:p>
            <a:r>
              <a:rPr lang="en-US" i="1" dirty="0"/>
              <a:t>Un petit d'un </a:t>
            </a:r>
            <a:r>
              <a:rPr lang="en-US" i="1" dirty="0" err="1"/>
              <a:t>petitS'étonne</a:t>
            </a:r>
            <a:r>
              <a:rPr lang="en-US" i="1" dirty="0"/>
              <a:t> aux </a:t>
            </a:r>
            <a:r>
              <a:rPr lang="en-US" i="1" dirty="0" err="1"/>
              <a:t>Halles</a:t>
            </a:r>
            <a:endParaRPr lang="en-US" i="1" dirty="0"/>
          </a:p>
          <a:p>
            <a:r>
              <a:rPr lang="en-US" i="1" dirty="0"/>
              <a:t>Un petit d'un petit Ah! </a:t>
            </a:r>
            <a:r>
              <a:rPr lang="en-US" i="1" dirty="0" err="1"/>
              <a:t>degrés</a:t>
            </a:r>
            <a:r>
              <a:rPr lang="en-US" i="1" dirty="0"/>
              <a:t> </a:t>
            </a:r>
            <a:r>
              <a:rPr lang="en-US" i="1" dirty="0" err="1"/>
              <a:t>te</a:t>
            </a:r>
            <a:r>
              <a:rPr lang="en-US" i="1" dirty="0"/>
              <a:t> </a:t>
            </a:r>
            <a:r>
              <a:rPr lang="en-US" i="1" dirty="0" err="1"/>
              <a:t>fallent</a:t>
            </a:r>
            <a:r>
              <a:rPr lang="en-US" i="1" dirty="0"/>
              <a:t> </a:t>
            </a:r>
          </a:p>
          <a:p>
            <a:r>
              <a:rPr lang="en-US" i="1" dirty="0"/>
              <a:t>Indolent qui ne sort </a:t>
            </a:r>
            <a:r>
              <a:rPr lang="en-US" i="1" dirty="0" err="1"/>
              <a:t>cesse</a:t>
            </a:r>
            <a:endParaRPr lang="en-US" i="1" dirty="0"/>
          </a:p>
          <a:p>
            <a:r>
              <a:rPr lang="en-US" i="1" dirty="0"/>
              <a:t>Indolent qui ne se </a:t>
            </a:r>
            <a:r>
              <a:rPr lang="en-US" i="1" dirty="0" err="1"/>
              <a:t>mène</a:t>
            </a:r>
            <a:endParaRPr lang="en-US" i="1" dirty="0"/>
          </a:p>
          <a:p>
            <a:r>
              <a:rPr lang="en-US" i="1" dirty="0" err="1"/>
              <a:t>Qu'importe</a:t>
            </a:r>
            <a:r>
              <a:rPr lang="en-US" i="1" dirty="0"/>
              <a:t> un petit</a:t>
            </a:r>
          </a:p>
          <a:p>
            <a:r>
              <a:rPr lang="en-US" i="1" dirty="0"/>
              <a:t>Tout </a:t>
            </a:r>
            <a:r>
              <a:rPr lang="en-US" i="1" dirty="0" err="1"/>
              <a:t>gai</a:t>
            </a:r>
            <a:r>
              <a:rPr lang="en-US" i="1" dirty="0"/>
              <a:t> de </a:t>
            </a:r>
            <a:r>
              <a:rPr lang="en-US" i="1" dirty="0" err="1"/>
              <a:t>Reguennes</a:t>
            </a:r>
            <a:r>
              <a:rPr lang="en-US" i="1" dirty="0"/>
              <a:t>.</a:t>
            </a:r>
            <a:endParaRPr lang="en-US" dirty="0"/>
          </a:p>
        </p:txBody>
      </p:sp>
      <p:graphicFrame>
        <p:nvGraphicFramePr>
          <p:cNvPr id="7" name="Table 6">
            <a:extLst>
              <a:ext uri="{FF2B5EF4-FFF2-40B4-BE49-F238E27FC236}">
                <a16:creationId xmlns:a16="http://schemas.microsoft.com/office/drawing/2014/main" id="{E0BE9FB7-B62F-B041-A951-DBBA62B6A61A}"/>
              </a:ext>
            </a:extLst>
          </p:cNvPr>
          <p:cNvGraphicFramePr>
            <a:graphicFrameLocks noGrp="1"/>
          </p:cNvGraphicFramePr>
          <p:nvPr>
            <p:extLst>
              <p:ext uri="{D42A27DB-BD31-4B8C-83A1-F6EECF244321}">
                <p14:modId xmlns:p14="http://schemas.microsoft.com/office/powerpoint/2010/main" val="1696516656"/>
              </p:ext>
            </p:extLst>
          </p:nvPr>
        </p:nvGraphicFramePr>
        <p:xfrm>
          <a:off x="8270240" y="7234431"/>
          <a:ext cx="416560" cy="731520"/>
        </p:xfrm>
        <a:graphic>
          <a:graphicData uri="http://schemas.openxmlformats.org/drawingml/2006/table">
            <a:tbl>
              <a:tblPr/>
              <a:tblGrid>
                <a:gridCol w="208280">
                  <a:extLst>
                    <a:ext uri="{9D8B030D-6E8A-4147-A177-3AD203B41FA5}">
                      <a16:colId xmlns:a16="http://schemas.microsoft.com/office/drawing/2014/main" val="2680548417"/>
                    </a:ext>
                  </a:extLst>
                </a:gridCol>
                <a:gridCol w="208280">
                  <a:extLst>
                    <a:ext uri="{9D8B030D-6E8A-4147-A177-3AD203B41FA5}">
                      <a16:colId xmlns:a16="http://schemas.microsoft.com/office/drawing/2014/main" val="3309569612"/>
                    </a:ext>
                  </a:extLst>
                </a:gridCol>
              </a:tblGrid>
              <a:tr h="0">
                <a:tc>
                  <a:txBody>
                    <a:bodyPr/>
                    <a:lstStyle/>
                    <a:p>
                      <a:pPr algn="l" fontAlgn="t"/>
                      <a:endParaRPr lang="en-US" dirty="0">
                        <a:effectLst/>
                      </a:endParaRP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endParaRPr lang="en-US" dirty="0"/>
                    </a:p>
                  </a:txBody>
                  <a:tcPr>
                    <a:lnL w="9525" cap="flat" cmpd="sng" algn="ctr">
                      <a:solidFill>
                        <a:srgbClr val="A2A9B1"/>
                      </a:solidFill>
                      <a:prstDash val="solid"/>
                      <a:round/>
                      <a:headEnd type="none" w="med" len="med"/>
                      <a:tailEnd type="none" w="med" len="med"/>
                    </a:lnL>
                    <a:lnB w="9525" cap="flat" cmpd="sng" algn="ctr">
                      <a:solidFill>
                        <a:srgbClr val="A2A9B1"/>
                      </a:solidFill>
                      <a:prstDash val="solid"/>
                      <a:round/>
                      <a:headEnd type="none" w="med" len="med"/>
                      <a:tailEnd type="none" w="med" len="med"/>
                    </a:lnB>
                  </a:tcPr>
                </a:tc>
                <a:extLst>
                  <a:ext uri="{0D108BD9-81ED-4DB2-BD59-A6C34878D82A}">
                    <a16:rowId xmlns:a16="http://schemas.microsoft.com/office/drawing/2014/main" val="2534666007"/>
                  </a:ext>
                </a:extLst>
              </a:tr>
              <a:tr h="0">
                <a:tc>
                  <a:txBody>
                    <a:bodyPr/>
                    <a:lstStyle/>
                    <a:p>
                      <a:pPr algn="l" fontAlgn="t"/>
                      <a:endParaRPr lang="en-US" dirty="0">
                        <a:effectLst/>
                      </a:endParaRP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l" fontAlgn="t"/>
                      <a:endParaRPr lang="en-US" dirty="0">
                        <a:effectLst/>
                      </a:endParaRP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367033151"/>
                  </a:ext>
                </a:extLst>
              </a:tr>
            </a:tbl>
          </a:graphicData>
        </a:graphic>
      </p:graphicFrame>
    </p:spTree>
    <p:extLst>
      <p:ext uri="{BB962C8B-B14F-4D97-AF65-F5344CB8AC3E}">
        <p14:creationId xmlns:p14="http://schemas.microsoft.com/office/powerpoint/2010/main" val="42649191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396" y="-1418602"/>
            <a:ext cx="8229600" cy="1143000"/>
          </a:xfrm>
        </p:spPr>
        <p:txBody>
          <a:bodyPr/>
          <a:lstStyle/>
          <a:p>
            <a:endParaRPr lang="en-US"/>
          </a:p>
        </p:txBody>
      </p:sp>
      <p:pic>
        <p:nvPicPr>
          <p:cNvPr id="6" name="Content Placeholder 5" descr="9-shadow-art.jpg"/>
          <p:cNvPicPr>
            <a:picLocks noGrp="1" noChangeAspect="1"/>
          </p:cNvPicPr>
          <p:nvPr>
            <p:ph idx="1"/>
          </p:nvPr>
        </p:nvPicPr>
        <p:blipFill>
          <a:blip r:embed="rId3">
            <a:extLst>
              <a:ext uri="{28A0092B-C50C-407E-A947-70E740481C1C}">
                <a14:useLocalDpi xmlns:a14="http://schemas.microsoft.com/office/drawing/2010/main" val="0"/>
              </a:ext>
            </a:extLst>
          </a:blip>
          <a:srcRect t="16669" b="16669"/>
          <a:stretch>
            <a:fillRect/>
          </a:stretch>
        </p:blipFill>
        <p:spPr>
          <a:xfrm>
            <a:off x="3403182" y="1705072"/>
            <a:ext cx="6630966" cy="3646776"/>
          </a:xfrm>
        </p:spPr>
      </p:pic>
      <p:pic>
        <p:nvPicPr>
          <p:cNvPr id="4" name="Picture 3" descr="shadow-art-silhouette-art-kumi-yamashita-5.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8548" y="702676"/>
            <a:ext cx="8006387" cy="5651567"/>
          </a:xfrm>
          <a:prstGeom prst="rect">
            <a:avLst/>
          </a:prstGeom>
        </p:spPr>
      </p:pic>
      <p:sp>
        <p:nvSpPr>
          <p:cNvPr id="3" name="TextBox 2"/>
          <p:cNvSpPr txBox="1"/>
          <p:nvPr/>
        </p:nvSpPr>
        <p:spPr>
          <a:xfrm>
            <a:off x="2835009" y="5663861"/>
            <a:ext cx="10548080" cy="1477328"/>
          </a:xfrm>
          <a:prstGeom prst="rect">
            <a:avLst/>
          </a:prstGeom>
          <a:noFill/>
        </p:spPr>
        <p:txBody>
          <a:bodyPr wrap="none" rtlCol="0">
            <a:spAutoFit/>
          </a:bodyPr>
          <a:lstStyle/>
          <a:p>
            <a:r>
              <a:rPr lang="en-US" i="1" dirty="0"/>
              <a:t>								</a:t>
            </a:r>
            <a:r>
              <a:rPr lang="en-US" i="1" dirty="0" err="1"/>
              <a:t>quelle</a:t>
            </a:r>
            <a:r>
              <a:rPr lang="en-US" i="1" dirty="0"/>
              <a:t> question?</a:t>
            </a:r>
          </a:p>
          <a:p>
            <a:r>
              <a:rPr lang="en-US" i="1" dirty="0"/>
              <a:t>							commence avec </a:t>
            </a:r>
            <a:r>
              <a:rPr lang="en-US" i="1" dirty="0" err="1"/>
              <a:t>l’homme</a:t>
            </a:r>
            <a:r>
              <a:rPr lang="en-US" i="1" dirty="0"/>
              <a:t>--</a:t>
            </a:r>
          </a:p>
          <a:p>
            <a:r>
              <a:rPr lang="en-US" i="1" dirty="0"/>
              <a:t>						        </a:t>
            </a:r>
            <a:r>
              <a:rPr lang="en-US" i="1" dirty="0" err="1"/>
              <a:t>lui</a:t>
            </a:r>
            <a:r>
              <a:rPr lang="en-US" i="1" dirty="0"/>
              <a:t>-- </a:t>
            </a:r>
            <a:r>
              <a:rPr lang="en-US" i="1" dirty="0" err="1"/>
              <a:t>Celui</a:t>
            </a:r>
            <a:r>
              <a:rPr lang="en-US" i="1" dirty="0"/>
              <a:t> </a:t>
            </a:r>
            <a:r>
              <a:rPr lang="en-US" i="1" dirty="0" err="1"/>
              <a:t>dans</a:t>
            </a:r>
            <a:r>
              <a:rPr lang="en-US" i="1" dirty="0"/>
              <a:t> le </a:t>
            </a:r>
            <a:r>
              <a:rPr lang="en-US" i="1" dirty="0" err="1"/>
              <a:t>miroir</a:t>
            </a:r>
            <a:r>
              <a:rPr lang="en-US" i="1" dirty="0"/>
              <a:t>, 	</a:t>
            </a:r>
          </a:p>
          <a:p>
            <a:r>
              <a:rPr lang="en-US" i="1" dirty="0"/>
              <a:t>									qui change					Start with the man in the mirror</a:t>
            </a:r>
          </a:p>
          <a:p>
            <a:r>
              <a:rPr lang="en-US" i="1" dirty="0"/>
              <a:t>								</a:t>
            </a:r>
          </a:p>
        </p:txBody>
      </p:sp>
      <p:sp>
        <p:nvSpPr>
          <p:cNvPr id="8" name="TextBox 7"/>
          <p:cNvSpPr txBox="1"/>
          <p:nvPr/>
        </p:nvSpPr>
        <p:spPr>
          <a:xfrm>
            <a:off x="617516" y="6402525"/>
            <a:ext cx="1685866" cy="646331"/>
          </a:xfrm>
          <a:prstGeom prst="rect">
            <a:avLst/>
          </a:prstGeom>
          <a:noFill/>
        </p:spPr>
        <p:txBody>
          <a:bodyPr wrap="none" rtlCol="0">
            <a:spAutoFit/>
          </a:bodyPr>
          <a:lstStyle/>
          <a:p>
            <a:r>
              <a:rPr lang="en-US" dirty="0" err="1"/>
              <a:t>Kumi</a:t>
            </a:r>
            <a:r>
              <a:rPr lang="en-US" dirty="0"/>
              <a:t> Yamashita</a:t>
            </a:r>
          </a:p>
          <a:p>
            <a:endParaRPr lang="en-US" dirty="0"/>
          </a:p>
        </p:txBody>
      </p:sp>
      <p:sp>
        <p:nvSpPr>
          <p:cNvPr id="9" name="TextBox 8"/>
          <p:cNvSpPr txBox="1"/>
          <p:nvPr/>
        </p:nvSpPr>
        <p:spPr>
          <a:xfrm>
            <a:off x="4977606" y="2051131"/>
            <a:ext cx="1088760" cy="1477328"/>
          </a:xfrm>
          <a:prstGeom prst="rect">
            <a:avLst/>
          </a:prstGeom>
          <a:noFill/>
        </p:spPr>
        <p:txBody>
          <a:bodyPr wrap="none" rtlCol="0">
            <a:spAutoFit/>
          </a:bodyPr>
          <a:lstStyle/>
          <a:p>
            <a:r>
              <a:rPr lang="en-US" dirty="0"/>
              <a:t>2 </a:t>
            </a:r>
            <a:r>
              <a:rPr lang="en-US" dirty="0" err="1"/>
              <a:t>syllabes</a:t>
            </a:r>
            <a:endParaRPr lang="en-US" dirty="0"/>
          </a:p>
          <a:p>
            <a:r>
              <a:rPr lang="en-US" dirty="0"/>
              <a:t>4 </a:t>
            </a:r>
            <a:r>
              <a:rPr lang="en-US" dirty="0" err="1"/>
              <a:t>syllabes</a:t>
            </a:r>
            <a:endParaRPr lang="en-US" dirty="0"/>
          </a:p>
          <a:p>
            <a:r>
              <a:rPr lang="en-US" dirty="0"/>
              <a:t>6 </a:t>
            </a:r>
            <a:r>
              <a:rPr lang="en-US" dirty="0" err="1"/>
              <a:t>syllabes</a:t>
            </a:r>
            <a:endParaRPr lang="en-US" dirty="0"/>
          </a:p>
          <a:p>
            <a:r>
              <a:rPr lang="en-US" dirty="0"/>
              <a:t>8 </a:t>
            </a:r>
            <a:r>
              <a:rPr lang="en-US" dirty="0" err="1"/>
              <a:t>syllabes</a:t>
            </a:r>
            <a:endParaRPr lang="en-US" dirty="0"/>
          </a:p>
          <a:p>
            <a:r>
              <a:rPr lang="en-US" dirty="0"/>
              <a:t>2 </a:t>
            </a:r>
            <a:r>
              <a:rPr lang="en-US" dirty="0" err="1"/>
              <a:t>syllabes</a:t>
            </a:r>
            <a:endParaRPr lang="en-US" dirty="0"/>
          </a:p>
        </p:txBody>
      </p:sp>
      <p:sp>
        <p:nvSpPr>
          <p:cNvPr id="10" name="TextBox 9"/>
          <p:cNvSpPr txBox="1"/>
          <p:nvPr/>
        </p:nvSpPr>
        <p:spPr>
          <a:xfrm>
            <a:off x="6743653" y="5397203"/>
            <a:ext cx="898003" cy="646331"/>
          </a:xfrm>
          <a:prstGeom prst="rect">
            <a:avLst/>
          </a:prstGeom>
          <a:noFill/>
        </p:spPr>
        <p:txBody>
          <a:bodyPr wrap="none" rtlCol="0">
            <a:spAutoFit/>
          </a:bodyPr>
          <a:lstStyle/>
          <a:p>
            <a:r>
              <a:rPr lang="en-US" dirty="0"/>
              <a:t>Michel!</a:t>
            </a:r>
          </a:p>
          <a:p>
            <a:endParaRPr lang="en-US" dirty="0"/>
          </a:p>
        </p:txBody>
      </p:sp>
      <p:sp>
        <p:nvSpPr>
          <p:cNvPr id="5" name="Rectangle 4">
            <a:extLst>
              <a:ext uri="{FF2B5EF4-FFF2-40B4-BE49-F238E27FC236}">
                <a16:creationId xmlns:a16="http://schemas.microsoft.com/office/drawing/2014/main" id="{3512DA42-55C2-9A4B-AB73-A896D4878B34}"/>
              </a:ext>
            </a:extLst>
          </p:cNvPr>
          <p:cNvSpPr/>
          <p:nvPr/>
        </p:nvSpPr>
        <p:spPr>
          <a:xfrm>
            <a:off x="1430201" y="200015"/>
            <a:ext cx="7692940" cy="400110"/>
          </a:xfrm>
          <a:prstGeom prst="rect">
            <a:avLst/>
          </a:prstGeom>
        </p:spPr>
        <p:txBody>
          <a:bodyPr wrap="none">
            <a:spAutoFit/>
          </a:bodyPr>
          <a:lstStyle/>
          <a:p>
            <a:r>
              <a:rPr lang="en-US" sz="2000" dirty="0"/>
              <a:t>Exercise “</a:t>
            </a:r>
            <a:r>
              <a:rPr lang="en-US" sz="2000" dirty="0" err="1"/>
              <a:t>Cinquain</a:t>
            </a:r>
            <a:r>
              <a:rPr lang="en-US" sz="2000" dirty="0"/>
              <a:t>”. </a:t>
            </a:r>
            <a:r>
              <a:rPr lang="en-US" sz="2000" dirty="0" err="1"/>
              <a:t>L’exclamation</a:t>
            </a:r>
            <a:r>
              <a:rPr lang="en-US" sz="2000" dirty="0"/>
              <a:t> et son </a:t>
            </a:r>
            <a:r>
              <a:rPr lang="en-US" sz="2000" dirty="0" err="1"/>
              <a:t>ombre</a:t>
            </a:r>
            <a:r>
              <a:rPr lang="en-US" sz="2000" dirty="0"/>
              <a:t>, le point </a:t>
            </a:r>
            <a:r>
              <a:rPr lang="en-US" sz="2000" dirty="0" err="1"/>
              <a:t>d’intérrogation</a:t>
            </a:r>
            <a:endParaRPr lang="en-US" sz="2000" dirty="0"/>
          </a:p>
        </p:txBody>
      </p:sp>
    </p:spTree>
    <p:extLst>
      <p:ext uri="{BB962C8B-B14F-4D97-AF65-F5344CB8AC3E}">
        <p14:creationId xmlns:p14="http://schemas.microsoft.com/office/powerpoint/2010/main" val="18430361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4627B-E7DD-F940-9DBA-799931C9BFD5}"/>
              </a:ext>
            </a:extLst>
          </p:cNvPr>
          <p:cNvSpPr>
            <a:spLocks noGrp="1"/>
          </p:cNvSpPr>
          <p:nvPr>
            <p:ph type="title"/>
          </p:nvPr>
        </p:nvSpPr>
        <p:spPr/>
        <p:txBody>
          <a:bodyPr>
            <a:normAutofit fontScale="90000"/>
          </a:bodyPr>
          <a:lstStyle/>
          <a:p>
            <a:r>
              <a:rPr lang="en-US" dirty="0" err="1"/>
              <a:t>Décrivez</a:t>
            </a:r>
            <a:r>
              <a:rPr lang="en-US" dirty="0"/>
              <a:t> la </a:t>
            </a:r>
            <a:r>
              <a:rPr lang="en-US" dirty="0" err="1"/>
              <a:t>personnalité</a:t>
            </a:r>
            <a:r>
              <a:rPr lang="en-US" dirty="0"/>
              <a:t> de ton </a:t>
            </a:r>
            <a:r>
              <a:rPr lang="en-US" dirty="0" err="1"/>
              <a:t>ombre</a:t>
            </a:r>
            <a:r>
              <a:rPr lang="en-US" dirty="0"/>
              <a:t>…</a:t>
            </a:r>
          </a:p>
        </p:txBody>
      </p:sp>
      <p:sp>
        <p:nvSpPr>
          <p:cNvPr id="3" name="Content Placeholder 2">
            <a:extLst>
              <a:ext uri="{FF2B5EF4-FFF2-40B4-BE49-F238E27FC236}">
                <a16:creationId xmlns:a16="http://schemas.microsoft.com/office/drawing/2014/main" id="{6C3C715B-E588-2545-BB20-8C3B52E14B0A}"/>
              </a:ext>
            </a:extLst>
          </p:cNvPr>
          <p:cNvSpPr>
            <a:spLocks noGrp="1"/>
          </p:cNvSpPr>
          <p:nvPr>
            <p:ph idx="1"/>
          </p:nvPr>
        </p:nvSpPr>
        <p:spPr/>
        <p:txBody>
          <a:bodyPr>
            <a:normAutofit fontScale="70000" lnSpcReduction="20000"/>
          </a:bodyPr>
          <a:lstStyle/>
          <a:p>
            <a:endParaRPr lang="en-US" dirty="0"/>
          </a:p>
          <a:p>
            <a:pPr marL="0" indent="0">
              <a:buNone/>
            </a:pPr>
            <a:r>
              <a:rPr lang="en-US" dirty="0"/>
              <a:t>2 </a:t>
            </a:r>
            <a:r>
              <a:rPr lang="en-US" dirty="0" err="1"/>
              <a:t>syllabes</a:t>
            </a:r>
            <a:r>
              <a:rPr lang="en-US" dirty="0"/>
              <a:t>      </a:t>
            </a:r>
            <a:r>
              <a:rPr lang="en-US" i="1" dirty="0" err="1"/>
              <a:t>Ombre</a:t>
            </a:r>
            <a:endParaRPr lang="en-US" dirty="0"/>
          </a:p>
          <a:p>
            <a:pPr marL="0" indent="0">
              <a:buNone/>
            </a:pPr>
            <a:r>
              <a:rPr lang="en-US" dirty="0"/>
              <a:t>4 </a:t>
            </a:r>
            <a:r>
              <a:rPr lang="en-US" dirty="0" err="1"/>
              <a:t>syllabes</a:t>
            </a:r>
            <a:r>
              <a:rPr lang="en-US" dirty="0"/>
              <a:t>      </a:t>
            </a:r>
            <a:r>
              <a:rPr lang="en-US" dirty="0" err="1"/>
              <a:t>Etonne-moi</a:t>
            </a:r>
            <a:r>
              <a:rPr lang="en-US" dirty="0"/>
              <a:t>!</a:t>
            </a:r>
          </a:p>
          <a:p>
            <a:pPr marL="0" indent="0">
              <a:buNone/>
            </a:pPr>
            <a:r>
              <a:rPr lang="en-US" dirty="0"/>
              <a:t>6 syllables     Suggestion </a:t>
            </a:r>
            <a:r>
              <a:rPr lang="en-US" dirty="0" err="1"/>
              <a:t>enchantée</a:t>
            </a:r>
            <a:r>
              <a:rPr lang="en-US" dirty="0"/>
              <a:t>, </a:t>
            </a:r>
          </a:p>
          <a:p>
            <a:pPr marL="0" indent="0">
              <a:buNone/>
            </a:pPr>
            <a:r>
              <a:rPr lang="en-US" dirty="0"/>
              <a:t>8 </a:t>
            </a:r>
            <a:r>
              <a:rPr lang="en-US" dirty="0" err="1"/>
              <a:t>syllabes</a:t>
            </a:r>
            <a:r>
              <a:rPr lang="en-US" dirty="0"/>
              <a:t>      ta silhouette </a:t>
            </a:r>
            <a:r>
              <a:rPr lang="en-US" dirty="0" err="1"/>
              <a:t>parle</a:t>
            </a:r>
            <a:r>
              <a:rPr lang="en-US" dirty="0"/>
              <a:t> </a:t>
            </a:r>
            <a:r>
              <a:rPr lang="en-US" dirty="0" err="1"/>
              <a:t>à</a:t>
            </a:r>
            <a:r>
              <a:rPr lang="en-US" dirty="0"/>
              <a:t> travers</a:t>
            </a:r>
          </a:p>
          <a:p>
            <a:pPr marL="0" indent="0">
              <a:buNone/>
            </a:pPr>
            <a:r>
              <a:rPr lang="en-US" dirty="0"/>
              <a:t>2 </a:t>
            </a:r>
            <a:r>
              <a:rPr lang="en-US" dirty="0" err="1"/>
              <a:t>syllabes</a:t>
            </a:r>
            <a:r>
              <a:rPr lang="en-US" dirty="0"/>
              <a:t>    </a:t>
            </a:r>
            <a:r>
              <a:rPr lang="en-US" i="1" dirty="0"/>
              <a:t>  </a:t>
            </a:r>
            <a:r>
              <a:rPr lang="en-US" i="1" dirty="0" err="1"/>
              <a:t>l’ombre</a:t>
            </a:r>
            <a:r>
              <a:rPr lang="en-US" i="1" dirty="0"/>
              <a:t>.</a:t>
            </a:r>
            <a:endParaRPr lang="en-US" dirty="0"/>
          </a:p>
          <a:p>
            <a:pPr marL="0" indent="0">
              <a:spcBef>
                <a:spcPts val="0"/>
              </a:spcBef>
              <a:buNone/>
              <a:defRPr/>
            </a:pPr>
            <a:endParaRPr lang="en-US" dirty="0"/>
          </a:p>
          <a:p>
            <a:pPr marL="0" indent="0">
              <a:buNone/>
            </a:pPr>
            <a:r>
              <a:rPr lang="en-US" dirty="0" err="1"/>
              <a:t>Quelle</a:t>
            </a:r>
            <a:r>
              <a:rPr lang="en-US" dirty="0"/>
              <a:t> </a:t>
            </a:r>
            <a:r>
              <a:rPr lang="en-US" dirty="0" err="1"/>
              <a:t>est</a:t>
            </a:r>
            <a:r>
              <a:rPr lang="en-US" dirty="0"/>
              <a:t> la </a:t>
            </a:r>
            <a:r>
              <a:rPr lang="en-US" dirty="0" err="1"/>
              <a:t>personalité</a:t>
            </a:r>
            <a:r>
              <a:rPr lang="en-US" dirty="0"/>
              <a:t> de ton </a:t>
            </a:r>
            <a:r>
              <a:rPr lang="en-US" dirty="0" err="1"/>
              <a:t>ombre</a:t>
            </a:r>
            <a:r>
              <a:rPr lang="en-US" dirty="0"/>
              <a:t>?</a:t>
            </a:r>
          </a:p>
          <a:p>
            <a:pPr marL="0" indent="0">
              <a:buNone/>
            </a:pPr>
            <a:r>
              <a:rPr lang="en-US" dirty="0" err="1"/>
              <a:t>Faites</a:t>
            </a:r>
            <a:r>
              <a:rPr lang="en-US" dirty="0"/>
              <a:t> </a:t>
            </a:r>
            <a:r>
              <a:rPr lang="en-US" dirty="0" err="1"/>
              <a:t>une</a:t>
            </a:r>
            <a:r>
              <a:rPr lang="en-US" dirty="0"/>
              <a:t> </a:t>
            </a:r>
            <a:r>
              <a:rPr lang="en-US" dirty="0" err="1"/>
              <a:t>liste</a:t>
            </a:r>
            <a:r>
              <a:rPr lang="en-US" dirty="0"/>
              <a:t> des choses que </a:t>
            </a:r>
            <a:r>
              <a:rPr lang="en-US" dirty="0" err="1"/>
              <a:t>tu</a:t>
            </a:r>
            <a:r>
              <a:rPr lang="en-US" dirty="0"/>
              <a:t> as fait que </a:t>
            </a:r>
            <a:r>
              <a:rPr lang="en-US" dirty="0" err="1"/>
              <a:t>tu</a:t>
            </a:r>
            <a:r>
              <a:rPr lang="en-US" dirty="0"/>
              <a:t> </a:t>
            </a:r>
            <a:r>
              <a:rPr lang="en-US" dirty="0" err="1"/>
              <a:t>regrettes</a:t>
            </a:r>
            <a:r>
              <a:rPr lang="en-US" dirty="0"/>
              <a:t>. (</a:t>
            </a:r>
            <a:r>
              <a:rPr lang="en-US" dirty="0" err="1"/>
              <a:t>si</a:t>
            </a:r>
            <a:r>
              <a:rPr lang="en-US" dirty="0"/>
              <a:t> </a:t>
            </a:r>
            <a:r>
              <a:rPr lang="en-US" dirty="0" err="1"/>
              <a:t>seulement</a:t>
            </a:r>
            <a:r>
              <a:rPr lang="en-US" dirty="0"/>
              <a:t> je </a:t>
            </a:r>
            <a:r>
              <a:rPr lang="en-US" dirty="0" err="1"/>
              <a:t>n’avais</a:t>
            </a:r>
            <a:r>
              <a:rPr lang="en-US" dirty="0"/>
              <a:t> pas…. )</a:t>
            </a:r>
          </a:p>
          <a:p>
            <a:pPr marL="0" indent="0">
              <a:buNone/>
            </a:pPr>
            <a:r>
              <a:rPr lang="en-US" dirty="0" err="1"/>
              <a:t>Ecrivez</a:t>
            </a:r>
            <a:r>
              <a:rPr lang="en-US" dirty="0"/>
              <a:t> un monologue </a:t>
            </a:r>
            <a:r>
              <a:rPr lang="en-US" dirty="0" err="1"/>
              <a:t>où</a:t>
            </a:r>
            <a:r>
              <a:rPr lang="en-US" dirty="0"/>
              <a:t>  ton </a:t>
            </a:r>
            <a:r>
              <a:rPr lang="en-US" dirty="0" err="1"/>
              <a:t>ombre</a:t>
            </a:r>
            <a:r>
              <a:rPr lang="en-US" dirty="0"/>
              <a:t> fait des </a:t>
            </a:r>
            <a:r>
              <a:rPr lang="en-US" dirty="0" err="1"/>
              <a:t>commentaires</a:t>
            </a:r>
            <a:r>
              <a:rPr lang="en-US" dirty="0"/>
              <a:t> sur </a:t>
            </a:r>
            <a:r>
              <a:rPr lang="en-US" dirty="0" err="1"/>
              <a:t>toi</a:t>
            </a:r>
            <a:r>
              <a:rPr lang="en-US" dirty="0"/>
              <a:t> –</a:t>
            </a:r>
          </a:p>
          <a:p>
            <a:pPr marL="0" indent="0">
              <a:buNone/>
            </a:pPr>
            <a:r>
              <a:rPr lang="en-US" dirty="0"/>
              <a:t>Le “</a:t>
            </a:r>
            <a:r>
              <a:rPr lang="en-US" dirty="0" err="1"/>
              <a:t>jeu</a:t>
            </a:r>
            <a:r>
              <a:rPr lang="en-US" dirty="0"/>
              <a:t>” entre </a:t>
            </a:r>
            <a:r>
              <a:rPr lang="en-US" dirty="0" err="1"/>
              <a:t>votre</a:t>
            </a:r>
            <a:r>
              <a:rPr lang="en-US" dirty="0"/>
              <a:t> “je” du passé et </a:t>
            </a:r>
            <a:r>
              <a:rPr lang="en-US" dirty="0" err="1"/>
              <a:t>votre</a:t>
            </a:r>
            <a:r>
              <a:rPr lang="en-US" dirty="0"/>
              <a:t> ”je” present.  Ce </a:t>
            </a:r>
            <a:r>
              <a:rPr lang="en-US" dirty="0" err="1"/>
              <a:t>n’est</a:t>
            </a:r>
            <a:r>
              <a:rPr lang="en-US" dirty="0"/>
              <a:t> pas </a:t>
            </a:r>
            <a:r>
              <a:rPr lang="en-US" dirty="0" err="1"/>
              <a:t>une</a:t>
            </a:r>
            <a:r>
              <a:rPr lang="en-US" dirty="0"/>
              <a:t> justification, </a:t>
            </a:r>
            <a:r>
              <a:rPr lang="en-US" dirty="0" err="1"/>
              <a:t>où</a:t>
            </a:r>
            <a:r>
              <a:rPr lang="en-US" dirty="0"/>
              <a:t> </a:t>
            </a:r>
            <a:r>
              <a:rPr lang="en-US" dirty="0" err="1"/>
              <a:t>l’occasion</a:t>
            </a:r>
            <a:r>
              <a:rPr lang="en-US" dirty="0"/>
              <a:t> de </a:t>
            </a:r>
            <a:r>
              <a:rPr lang="en-US" dirty="0" err="1"/>
              <a:t>l’ombre</a:t>
            </a:r>
            <a:r>
              <a:rPr lang="en-US" dirty="0"/>
              <a:t> de </a:t>
            </a:r>
            <a:r>
              <a:rPr lang="en-US" dirty="0" err="1"/>
              <a:t>parler</a:t>
            </a:r>
            <a:r>
              <a:rPr lang="en-US" dirty="0"/>
              <a:t> </a:t>
            </a:r>
            <a:r>
              <a:rPr lang="en-US" dirty="0" err="1"/>
              <a:t>comme</a:t>
            </a:r>
            <a:r>
              <a:rPr lang="en-US" dirty="0"/>
              <a:t> la </a:t>
            </a:r>
            <a:r>
              <a:rPr lang="en-US" dirty="0" err="1"/>
              <a:t>voix</a:t>
            </a:r>
            <a:r>
              <a:rPr lang="en-US" dirty="0"/>
              <a:t> de la “conscience”…</a:t>
            </a:r>
          </a:p>
          <a:p>
            <a:pPr marL="0" indent="0">
              <a:buNone/>
            </a:pPr>
            <a:endParaRPr lang="en-US" dirty="0"/>
          </a:p>
        </p:txBody>
      </p:sp>
      <p:sp>
        <p:nvSpPr>
          <p:cNvPr id="4" name="TextBox 3">
            <a:extLst>
              <a:ext uri="{FF2B5EF4-FFF2-40B4-BE49-F238E27FC236}">
                <a16:creationId xmlns:a16="http://schemas.microsoft.com/office/drawing/2014/main" id="{45FFBFF1-4874-A54D-AB1E-1858426C4928}"/>
              </a:ext>
            </a:extLst>
          </p:cNvPr>
          <p:cNvSpPr txBox="1"/>
          <p:nvPr/>
        </p:nvSpPr>
        <p:spPr>
          <a:xfrm>
            <a:off x="1567543" y="6422571"/>
            <a:ext cx="242374" cy="369332"/>
          </a:xfrm>
          <a:prstGeom prst="rect">
            <a:avLst/>
          </a:prstGeom>
          <a:noFill/>
        </p:spPr>
        <p:txBody>
          <a:bodyPr wrap="none" rtlCol="0">
            <a:spAutoFit/>
          </a:bodyPr>
          <a:lstStyle/>
          <a:p>
            <a:r>
              <a:rPr lang="en-US" i="1" dirty="0"/>
              <a:t>.</a:t>
            </a:r>
            <a:endParaRPr lang="en-US" dirty="0"/>
          </a:p>
        </p:txBody>
      </p:sp>
    </p:spTree>
    <p:extLst>
      <p:ext uri="{BB962C8B-B14F-4D97-AF65-F5344CB8AC3E}">
        <p14:creationId xmlns:p14="http://schemas.microsoft.com/office/powerpoint/2010/main" val="1445660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La </a:t>
            </a:r>
            <a:r>
              <a:rPr lang="en-US" dirty="0" err="1"/>
              <a:t>traduction</a:t>
            </a:r>
            <a:r>
              <a:rPr lang="en-US" dirty="0"/>
              <a:t> de </a:t>
            </a:r>
            <a:r>
              <a:rPr lang="en-US" dirty="0" err="1"/>
              <a:t>ce</a:t>
            </a:r>
            <a:r>
              <a:rPr lang="en-US" dirty="0"/>
              <a:t> que </a:t>
            </a:r>
            <a:r>
              <a:rPr lang="en-US" dirty="0" err="1"/>
              <a:t>l’on</a:t>
            </a:r>
            <a:r>
              <a:rPr lang="en-US" dirty="0"/>
              <a:t> </a:t>
            </a:r>
            <a:r>
              <a:rPr lang="en-US" dirty="0" err="1"/>
              <a:t>voit</a:t>
            </a:r>
            <a:r>
              <a:rPr lang="en-US" dirty="0"/>
              <a:t>… note, imagine, et se </a:t>
            </a:r>
            <a:r>
              <a:rPr lang="en-US" dirty="0" err="1"/>
              <a:t>demande</a:t>
            </a:r>
            <a:endParaRPr lang="en-US" dirty="0"/>
          </a:p>
        </p:txBody>
      </p:sp>
      <p:sp>
        <p:nvSpPr>
          <p:cNvPr id="3" name="Content Placeholder 2"/>
          <p:cNvSpPr>
            <a:spLocks noGrp="1"/>
          </p:cNvSpPr>
          <p:nvPr>
            <p:ph idx="1"/>
          </p:nvPr>
        </p:nvSpPr>
        <p:spPr>
          <a:xfrm>
            <a:off x="345877" y="1417638"/>
            <a:ext cx="8229600" cy="4525963"/>
          </a:xfrm>
        </p:spPr>
        <p:txBody>
          <a:bodyPr/>
          <a:lstStyle/>
          <a:p>
            <a:pPr marL="0" indent="0">
              <a:buNone/>
            </a:pPr>
            <a:r>
              <a:rPr lang="en-US" sz="2000" dirty="0" err="1"/>
              <a:t>J’ai</a:t>
            </a:r>
            <a:r>
              <a:rPr lang="en-US" sz="2000" dirty="0"/>
              <a:t> </a:t>
            </a:r>
            <a:r>
              <a:rPr lang="en-US" sz="2000" dirty="0" err="1"/>
              <a:t>dit</a:t>
            </a:r>
            <a:r>
              <a:rPr lang="en-US" sz="2000" dirty="0"/>
              <a:t> “</a:t>
            </a:r>
            <a:r>
              <a:rPr lang="en-US" sz="2000" dirty="0" err="1"/>
              <a:t>tournesol</a:t>
            </a:r>
            <a:r>
              <a:rPr lang="en-US" sz="2000" dirty="0"/>
              <a:t>”? “</a:t>
            </a:r>
            <a:r>
              <a:rPr lang="en-US" sz="2000" dirty="0" err="1"/>
              <a:t>Héliotrope</a:t>
            </a:r>
            <a:r>
              <a:rPr lang="en-US" sz="2000" dirty="0"/>
              <a:t>”?”</a:t>
            </a:r>
          </a:p>
          <a:p>
            <a:pPr marL="0" indent="0">
              <a:buNone/>
            </a:pPr>
            <a:r>
              <a:rPr lang="en-US" sz="2000" dirty="0"/>
              <a:t> </a:t>
            </a:r>
            <a:r>
              <a:rPr lang="en-US" sz="2000" dirty="0" err="1"/>
              <a:t>L’autre</a:t>
            </a:r>
            <a:r>
              <a:rPr lang="en-US" sz="2000" dirty="0"/>
              <a:t> </a:t>
            </a:r>
            <a:r>
              <a:rPr lang="en-US" sz="2000" dirty="0" err="1"/>
              <a:t>dit</a:t>
            </a:r>
            <a:r>
              <a:rPr lang="en-US" sz="2000" dirty="0"/>
              <a:t>  “</a:t>
            </a:r>
            <a:r>
              <a:rPr lang="en-US" sz="2000" dirty="0" err="1"/>
              <a:t>il</a:t>
            </a:r>
            <a:r>
              <a:rPr lang="en-US" sz="2000" dirty="0"/>
              <a:t> </a:t>
            </a:r>
            <a:r>
              <a:rPr lang="en-US" sz="2000" dirty="0" err="1"/>
              <a:t>n’y</a:t>
            </a:r>
            <a:r>
              <a:rPr lang="en-US" sz="2000" dirty="0"/>
              <a:t> a-</a:t>
            </a:r>
            <a:r>
              <a:rPr lang="en-US" sz="2000" dirty="0" err="1"/>
              <a:t>rien</a:t>
            </a:r>
            <a:r>
              <a:rPr lang="en-US" sz="2000" dirty="0"/>
              <a:t>-que je ne </a:t>
            </a:r>
            <a:r>
              <a:rPr lang="en-US" sz="2000" dirty="0" err="1"/>
              <a:t>ferais</a:t>
            </a:r>
            <a:r>
              <a:rPr lang="en-US" sz="2000" dirty="0"/>
              <a:t>-pour vivre” (</a:t>
            </a:r>
            <a:r>
              <a:rPr lang="en-US" sz="2000" dirty="0" err="1"/>
              <a:t>traduction</a:t>
            </a:r>
            <a:r>
              <a:rPr lang="en-US" sz="2000" dirty="0"/>
              <a:t> de Ginsberg)</a:t>
            </a:r>
            <a:endParaRPr lang="en-US" dirty="0"/>
          </a:p>
          <a:p>
            <a:pPr marL="0" indent="0">
              <a:buNone/>
            </a:pPr>
            <a:endParaRPr lang="en-US" dirty="0"/>
          </a:p>
        </p:txBody>
      </p:sp>
      <p:pic>
        <p:nvPicPr>
          <p:cNvPr id="4" name="Content Placeholder 3" descr="thumbnail-2.aspx.jpeg"/>
          <p:cNvPicPr>
            <a:picLocks noChangeAspect="1"/>
          </p:cNvPicPr>
          <p:nvPr/>
        </p:nvPicPr>
        <p:blipFill>
          <a:blip r:embed="rId3">
            <a:extLst>
              <a:ext uri="{28A0092B-C50C-407E-A947-70E740481C1C}">
                <a14:useLocalDpi xmlns:a14="http://schemas.microsoft.com/office/drawing/2010/main" val="0"/>
              </a:ext>
            </a:extLst>
          </a:blip>
          <a:srcRect t="11631" b="11631"/>
          <a:stretch>
            <a:fillRect/>
          </a:stretch>
        </p:blipFill>
        <p:spPr>
          <a:xfrm>
            <a:off x="306861" y="2560638"/>
            <a:ext cx="6414787" cy="3527886"/>
          </a:xfrm>
          <a:prstGeom prst="rect">
            <a:avLst/>
          </a:prstGeom>
        </p:spPr>
      </p:pic>
      <p:sp>
        <p:nvSpPr>
          <p:cNvPr id="5" name="TextBox 4"/>
          <p:cNvSpPr txBox="1"/>
          <p:nvPr/>
        </p:nvSpPr>
        <p:spPr>
          <a:xfrm>
            <a:off x="6972348" y="4237846"/>
            <a:ext cx="184666" cy="646331"/>
          </a:xfrm>
          <a:prstGeom prst="rect">
            <a:avLst/>
          </a:prstGeom>
          <a:noFill/>
        </p:spPr>
        <p:txBody>
          <a:bodyPr wrap="none" rtlCol="0">
            <a:spAutoFit/>
          </a:bodyPr>
          <a:lstStyle/>
          <a:p>
            <a:endParaRPr lang="en-US" dirty="0"/>
          </a:p>
          <a:p>
            <a:endParaRPr lang="en-US" dirty="0"/>
          </a:p>
        </p:txBody>
      </p:sp>
    </p:spTree>
    <p:extLst>
      <p:ext uri="{BB962C8B-B14F-4D97-AF65-F5344CB8AC3E}">
        <p14:creationId xmlns:p14="http://schemas.microsoft.com/office/powerpoint/2010/main" val="8869024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err="1"/>
              <a:t>Choisissez</a:t>
            </a:r>
            <a:r>
              <a:rPr lang="en-US" sz="3200" dirty="0"/>
              <a:t> des mots qui </a:t>
            </a:r>
            <a:r>
              <a:rPr lang="en-US" sz="3200" dirty="0" err="1"/>
              <a:t>expriment</a:t>
            </a:r>
            <a:r>
              <a:rPr lang="en-US" sz="3200" dirty="0"/>
              <a:t> </a:t>
            </a:r>
            <a:r>
              <a:rPr lang="en-US" sz="3200" dirty="0" err="1"/>
              <a:t>votre</a:t>
            </a:r>
            <a:r>
              <a:rPr lang="en-US" sz="3200" dirty="0"/>
              <a:t> sentiment </a:t>
            </a:r>
            <a:r>
              <a:rPr lang="en-US" sz="3200" dirty="0" err="1"/>
              <a:t>envers</a:t>
            </a:r>
            <a:r>
              <a:rPr lang="en-US" sz="3200" dirty="0"/>
              <a:t> </a:t>
            </a:r>
            <a:r>
              <a:rPr lang="en-US" sz="3200" dirty="0" err="1"/>
              <a:t>ces</a:t>
            </a:r>
            <a:r>
              <a:rPr lang="en-US" sz="3200" dirty="0"/>
              <a:t> </a:t>
            </a:r>
            <a:r>
              <a:rPr lang="en-US" sz="3200" dirty="0" err="1"/>
              <a:t>tournesols</a:t>
            </a:r>
            <a:r>
              <a:rPr lang="en-US" sz="3200" dirty="0"/>
              <a:t>. </a:t>
            </a:r>
          </a:p>
        </p:txBody>
      </p:sp>
      <p:sp>
        <p:nvSpPr>
          <p:cNvPr id="3" name="Content Placeholder 2"/>
          <p:cNvSpPr>
            <a:spLocks noGrp="1"/>
          </p:cNvSpPr>
          <p:nvPr>
            <p:ph idx="1"/>
          </p:nvPr>
        </p:nvSpPr>
        <p:spPr/>
        <p:txBody>
          <a:bodyPr/>
          <a:lstStyle/>
          <a:p>
            <a:pPr marL="0" indent="0">
              <a:buNone/>
            </a:pPr>
            <a:r>
              <a:rPr lang="en-US" dirty="0" err="1"/>
              <a:t>Quelle</a:t>
            </a:r>
            <a:r>
              <a:rPr lang="en-US" dirty="0"/>
              <a:t> histoire </a:t>
            </a:r>
            <a:r>
              <a:rPr lang="en-US" dirty="0" err="1"/>
              <a:t>racontent-ils</a:t>
            </a:r>
            <a:r>
              <a:rPr lang="en-US" dirty="0"/>
              <a:t> et avec </a:t>
            </a:r>
            <a:r>
              <a:rPr lang="en-US" dirty="0" err="1"/>
              <a:t>quel</a:t>
            </a:r>
            <a:r>
              <a:rPr lang="en-US" dirty="0"/>
              <a:t> ton? </a:t>
            </a:r>
            <a:r>
              <a:rPr lang="en-US" sz="2400" dirty="0" err="1"/>
              <a:t>Coriace</a:t>
            </a:r>
            <a:r>
              <a:rPr lang="en-US" sz="2400" dirty="0"/>
              <a:t>? </a:t>
            </a:r>
            <a:r>
              <a:rPr lang="en-US" sz="2400" dirty="0" err="1"/>
              <a:t>épuisé</a:t>
            </a:r>
            <a:r>
              <a:rPr lang="en-US" sz="2400" dirty="0"/>
              <a:t>?  </a:t>
            </a:r>
            <a:r>
              <a:rPr lang="en-US" sz="2400" dirty="0" err="1"/>
              <a:t>Périmé</a:t>
            </a:r>
            <a:r>
              <a:rPr lang="en-US" sz="2400" dirty="0"/>
              <a:t>? </a:t>
            </a:r>
            <a:r>
              <a:rPr lang="en-US" sz="2400" dirty="0" err="1"/>
              <a:t>Affamé</a:t>
            </a:r>
            <a:r>
              <a:rPr lang="en-US" sz="2400" dirty="0"/>
              <a:t>? </a:t>
            </a:r>
            <a:r>
              <a:rPr lang="en-US" sz="2400" dirty="0" err="1"/>
              <a:t>Fidèle</a:t>
            </a:r>
            <a:r>
              <a:rPr lang="en-US" sz="2400" dirty="0"/>
              <a:t>, </a:t>
            </a:r>
            <a:r>
              <a:rPr lang="en-US" sz="2400" dirty="0" err="1"/>
              <a:t>Stoique</a:t>
            </a:r>
            <a:r>
              <a:rPr lang="en-US" sz="2400" dirty="0"/>
              <a:t>? </a:t>
            </a:r>
            <a:endParaRPr lang="en-US" dirty="0"/>
          </a:p>
        </p:txBody>
      </p:sp>
      <p:pic>
        <p:nvPicPr>
          <p:cNvPr id="4" name="Content Placeholder 3" descr="thumbnail-2.aspx.jpeg"/>
          <p:cNvPicPr>
            <a:picLocks noChangeAspect="1"/>
          </p:cNvPicPr>
          <p:nvPr/>
        </p:nvPicPr>
        <p:blipFill>
          <a:blip r:embed="rId3">
            <a:extLst>
              <a:ext uri="{28A0092B-C50C-407E-A947-70E740481C1C}">
                <a14:useLocalDpi xmlns:a14="http://schemas.microsoft.com/office/drawing/2010/main" val="0"/>
              </a:ext>
            </a:extLst>
          </a:blip>
          <a:srcRect t="11631" b="11631"/>
          <a:stretch>
            <a:fillRect/>
          </a:stretch>
        </p:blipFill>
        <p:spPr>
          <a:xfrm>
            <a:off x="457200" y="2907764"/>
            <a:ext cx="6414787" cy="3527886"/>
          </a:xfrm>
          <a:prstGeom prst="rect">
            <a:avLst/>
          </a:prstGeom>
        </p:spPr>
      </p:pic>
      <p:sp>
        <p:nvSpPr>
          <p:cNvPr id="5" name="TextBox 4">
            <a:extLst>
              <a:ext uri="{FF2B5EF4-FFF2-40B4-BE49-F238E27FC236}">
                <a16:creationId xmlns:a16="http://schemas.microsoft.com/office/drawing/2014/main" id="{22A02801-2A98-574B-8B7B-4C949093DAE3}"/>
              </a:ext>
            </a:extLst>
          </p:cNvPr>
          <p:cNvSpPr txBox="1"/>
          <p:nvPr/>
        </p:nvSpPr>
        <p:spPr>
          <a:xfrm>
            <a:off x="6871987" y="3328816"/>
            <a:ext cx="2093009" cy="2862322"/>
          </a:xfrm>
          <a:prstGeom prst="rect">
            <a:avLst/>
          </a:prstGeom>
          <a:noFill/>
        </p:spPr>
        <p:txBody>
          <a:bodyPr wrap="none" rtlCol="0">
            <a:spAutoFit/>
          </a:bodyPr>
          <a:lstStyle/>
          <a:p>
            <a:r>
              <a:rPr lang="en-US" dirty="0"/>
              <a:t>Est-</a:t>
            </a:r>
            <a:r>
              <a:rPr lang="en-US" dirty="0" err="1"/>
              <a:t>ce</a:t>
            </a:r>
            <a:r>
              <a:rPr lang="en-US" dirty="0"/>
              <a:t> que les  </a:t>
            </a:r>
            <a:r>
              <a:rPr lang="en-US" dirty="0" err="1"/>
              <a:t>fleurs</a:t>
            </a:r>
            <a:endParaRPr lang="en-US" dirty="0"/>
          </a:p>
          <a:p>
            <a:r>
              <a:rPr lang="en-US" dirty="0" err="1"/>
              <a:t>ont</a:t>
            </a:r>
            <a:r>
              <a:rPr lang="en-US" dirty="0"/>
              <a:t> </a:t>
            </a:r>
            <a:r>
              <a:rPr lang="en-US" dirty="0" err="1"/>
              <a:t>compté</a:t>
            </a:r>
            <a:r>
              <a:rPr lang="en-US" dirty="0"/>
              <a:t> les pas</a:t>
            </a:r>
          </a:p>
          <a:p>
            <a:r>
              <a:rPr lang="en-US" dirty="0"/>
              <a:t>du </a:t>
            </a:r>
            <a:r>
              <a:rPr lang="en-US" dirty="0" err="1"/>
              <a:t>soleil</a:t>
            </a:r>
            <a:r>
              <a:rPr lang="en-US" dirty="0"/>
              <a:t>, </a:t>
            </a:r>
            <a:r>
              <a:rPr lang="en-US" dirty="0" err="1"/>
              <a:t>sont</a:t>
            </a:r>
            <a:r>
              <a:rPr lang="en-US" dirty="0"/>
              <a:t>-ells </a:t>
            </a:r>
          </a:p>
          <a:p>
            <a:r>
              <a:rPr lang="en-US" dirty="0" err="1"/>
              <a:t>fatiguées</a:t>
            </a:r>
            <a:endParaRPr lang="en-US" dirty="0"/>
          </a:p>
          <a:p>
            <a:r>
              <a:rPr lang="en-US" dirty="0"/>
              <a:t>du temps? </a:t>
            </a:r>
          </a:p>
          <a:p>
            <a:r>
              <a:rPr lang="en-US" dirty="0"/>
              <a:t>(Blake)</a:t>
            </a:r>
          </a:p>
          <a:p>
            <a:r>
              <a:rPr lang="en-US" dirty="0" err="1"/>
              <a:t>Ont-elles</a:t>
            </a:r>
            <a:r>
              <a:rPr lang="en-US" dirty="0"/>
              <a:t> </a:t>
            </a:r>
          </a:p>
          <a:p>
            <a:r>
              <a:rPr lang="en-US" dirty="0" err="1"/>
              <a:t>mené</a:t>
            </a:r>
            <a:r>
              <a:rPr lang="en-US" dirty="0"/>
              <a:t> </a:t>
            </a:r>
            <a:r>
              <a:rPr lang="en-US" dirty="0" err="1"/>
              <a:t>une</a:t>
            </a:r>
            <a:r>
              <a:rPr lang="en-US" dirty="0"/>
              <a:t> vie de</a:t>
            </a:r>
          </a:p>
          <a:p>
            <a:r>
              <a:rPr lang="en-US" dirty="0"/>
              <a:t>bon vivant?</a:t>
            </a:r>
          </a:p>
          <a:p>
            <a:endParaRPr lang="en-US" dirty="0"/>
          </a:p>
        </p:txBody>
      </p:sp>
    </p:spTree>
    <p:extLst>
      <p:ext uri="{BB962C8B-B14F-4D97-AF65-F5344CB8AC3E}">
        <p14:creationId xmlns:p14="http://schemas.microsoft.com/office/powerpoint/2010/main" val="31391122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8E686-AC04-AA42-B4A2-495308DB02FB}"/>
              </a:ext>
            </a:extLst>
          </p:cNvPr>
          <p:cNvSpPr>
            <a:spLocks noGrp="1"/>
          </p:cNvSpPr>
          <p:nvPr>
            <p:ph type="title"/>
          </p:nvPr>
        </p:nvSpPr>
        <p:spPr>
          <a:xfrm>
            <a:off x="255181" y="66453"/>
            <a:ext cx="8229600" cy="1143000"/>
          </a:xfrm>
        </p:spPr>
        <p:txBody>
          <a:bodyPr>
            <a:normAutofit/>
          </a:bodyPr>
          <a:lstStyle/>
          <a:p>
            <a:r>
              <a:rPr lang="en-US" dirty="0"/>
              <a:t>Associations </a:t>
            </a:r>
            <a:r>
              <a:rPr lang="en-US" dirty="0" err="1"/>
              <a:t>surréelistes</a:t>
            </a:r>
            <a:r>
              <a:rPr lang="en-US" dirty="0"/>
              <a:t>… </a:t>
            </a:r>
          </a:p>
        </p:txBody>
      </p:sp>
      <p:sp>
        <p:nvSpPr>
          <p:cNvPr id="3" name="Content Placeholder 2">
            <a:extLst>
              <a:ext uri="{FF2B5EF4-FFF2-40B4-BE49-F238E27FC236}">
                <a16:creationId xmlns:a16="http://schemas.microsoft.com/office/drawing/2014/main" id="{83929EA9-65F5-1B44-A854-3E22F56CCD2A}"/>
              </a:ext>
            </a:extLst>
          </p:cNvPr>
          <p:cNvSpPr>
            <a:spLocks noGrp="1"/>
          </p:cNvSpPr>
          <p:nvPr>
            <p:ph idx="1"/>
          </p:nvPr>
        </p:nvSpPr>
        <p:spPr>
          <a:xfrm>
            <a:off x="255180" y="637953"/>
            <a:ext cx="8888819" cy="6996224"/>
          </a:xfrm>
        </p:spPr>
        <p:txBody>
          <a:bodyPr>
            <a:normAutofit/>
          </a:bodyPr>
          <a:lstStyle/>
          <a:p>
            <a:pPr marL="0" indent="0">
              <a:buNone/>
            </a:pPr>
            <a:endParaRPr lang="en-US" sz="2400" b="1" dirty="0"/>
          </a:p>
          <a:p>
            <a:pPr marL="0" indent="0">
              <a:buNone/>
            </a:pPr>
            <a:r>
              <a:rPr lang="en-US" sz="2400" b="1" i="1" dirty="0" err="1"/>
              <a:t>Tournesol</a:t>
            </a:r>
            <a:r>
              <a:rPr lang="en-US" sz="2400" b="1" i="1" dirty="0"/>
              <a:t> </a:t>
            </a:r>
            <a:r>
              <a:rPr lang="en-US" sz="2400" dirty="0"/>
              <a:t>– André Breton (1896-1966)</a:t>
            </a:r>
            <a:br>
              <a:rPr lang="en-US" sz="2400" dirty="0"/>
            </a:br>
            <a:endParaRPr lang="en-US" sz="2400" b="1" dirty="0"/>
          </a:p>
          <a:p>
            <a:pPr marL="0" indent="0">
              <a:buNone/>
            </a:pPr>
            <a:r>
              <a:rPr lang="en-US" sz="2400" b="1" dirty="0"/>
              <a:t>La </a:t>
            </a:r>
            <a:r>
              <a:rPr lang="en-US" sz="2400" b="1" dirty="0" err="1"/>
              <a:t>voyageuse</a:t>
            </a:r>
            <a:r>
              <a:rPr lang="en-US" sz="2400" b="1" dirty="0"/>
              <a:t> qui traverse les </a:t>
            </a:r>
            <a:r>
              <a:rPr lang="en-US" sz="2400" b="1" dirty="0" err="1"/>
              <a:t>Halles</a:t>
            </a:r>
            <a:r>
              <a:rPr lang="en-US" sz="2400" b="1" dirty="0"/>
              <a:t> </a:t>
            </a:r>
            <a:r>
              <a:rPr lang="en-US" sz="2400" b="1" dirty="0" err="1"/>
              <a:t>à</a:t>
            </a:r>
            <a:r>
              <a:rPr lang="en-US" sz="2400" b="1" dirty="0"/>
              <a:t> la </a:t>
            </a:r>
            <a:r>
              <a:rPr lang="en-US" sz="2400" b="1" dirty="0" err="1"/>
              <a:t>tombée</a:t>
            </a:r>
            <a:r>
              <a:rPr lang="en-US" sz="2400" b="1" dirty="0"/>
              <a:t> de </a:t>
            </a:r>
            <a:r>
              <a:rPr lang="en-US" sz="2400" b="1" dirty="0" err="1"/>
              <a:t>l’été</a:t>
            </a:r>
            <a:r>
              <a:rPr lang="en-US" sz="2400" b="1" dirty="0"/>
              <a:t/>
            </a:r>
            <a:br>
              <a:rPr lang="en-US" sz="2400" b="1" dirty="0"/>
            </a:br>
            <a:r>
              <a:rPr lang="en-US" sz="2400" b="1" dirty="0" err="1"/>
              <a:t>Marchait</a:t>
            </a:r>
            <a:r>
              <a:rPr lang="en-US" sz="2400" b="1" dirty="0"/>
              <a:t> sur la pointe des </a:t>
            </a:r>
            <a:r>
              <a:rPr lang="en-US" sz="2400" b="1" dirty="0" err="1"/>
              <a:t>pieds</a:t>
            </a:r>
            <a:r>
              <a:rPr lang="en-US" sz="2400" b="1" dirty="0"/>
              <a:t/>
            </a:r>
            <a:br>
              <a:rPr lang="en-US" sz="2400" b="1" dirty="0"/>
            </a:br>
            <a:r>
              <a:rPr lang="en-US" sz="2400" b="1" dirty="0"/>
              <a:t>Le </a:t>
            </a:r>
            <a:r>
              <a:rPr lang="en-US" sz="2400" b="1" dirty="0" err="1"/>
              <a:t>désespoir</a:t>
            </a:r>
            <a:r>
              <a:rPr lang="en-US" sz="2400" b="1" dirty="0"/>
              <a:t> </a:t>
            </a:r>
            <a:r>
              <a:rPr lang="en-US" sz="2400" b="1" dirty="0" err="1"/>
              <a:t>roulait</a:t>
            </a:r>
            <a:r>
              <a:rPr lang="en-US" sz="2400" b="1" dirty="0"/>
              <a:t> au </a:t>
            </a:r>
            <a:r>
              <a:rPr lang="en-US" sz="2400" b="1" dirty="0" err="1"/>
              <a:t>ciel</a:t>
            </a:r>
            <a:r>
              <a:rPr lang="en-US" sz="2400" b="1" dirty="0"/>
              <a:t> </a:t>
            </a:r>
            <a:r>
              <a:rPr lang="en-US" sz="2400" b="1" dirty="0" err="1"/>
              <a:t>ses</a:t>
            </a:r>
            <a:r>
              <a:rPr lang="en-US" sz="2400" b="1" dirty="0"/>
              <a:t> grands arums </a:t>
            </a:r>
            <a:r>
              <a:rPr lang="en-US" sz="2400" b="1" dirty="0" err="1"/>
              <a:t>si</a:t>
            </a:r>
            <a:r>
              <a:rPr lang="en-US" sz="2400" b="1" dirty="0"/>
              <a:t> beaux</a:t>
            </a:r>
            <a:br>
              <a:rPr lang="en-US" sz="2400" b="1" dirty="0"/>
            </a:br>
            <a:r>
              <a:rPr lang="en-US" sz="2400" b="1" dirty="0"/>
              <a:t>Et </a:t>
            </a:r>
            <a:r>
              <a:rPr lang="en-US" sz="2400" b="1" dirty="0" err="1"/>
              <a:t>dans</a:t>
            </a:r>
            <a:r>
              <a:rPr lang="en-US" sz="2400" b="1" dirty="0"/>
              <a:t> le sac </a:t>
            </a:r>
            <a:r>
              <a:rPr lang="en-US" sz="2400" b="1" dirty="0" err="1"/>
              <a:t>à</a:t>
            </a:r>
            <a:r>
              <a:rPr lang="en-US" sz="2400" b="1" dirty="0"/>
              <a:t> main </a:t>
            </a:r>
            <a:r>
              <a:rPr lang="en-US" sz="2400" b="1" dirty="0" err="1"/>
              <a:t>il</a:t>
            </a:r>
            <a:r>
              <a:rPr lang="en-US" sz="2400" b="1" dirty="0"/>
              <a:t> y </a:t>
            </a:r>
            <a:r>
              <a:rPr lang="en-US" sz="2400" b="1" dirty="0" err="1"/>
              <a:t>avait</a:t>
            </a:r>
            <a:r>
              <a:rPr lang="en-US" sz="2400" b="1" dirty="0"/>
              <a:t> mon </a:t>
            </a:r>
            <a:r>
              <a:rPr lang="en-US" sz="2400" b="1" dirty="0" err="1"/>
              <a:t>rêve</a:t>
            </a:r>
            <a:r>
              <a:rPr lang="en-US" sz="2400" b="1" dirty="0"/>
              <a:t> </a:t>
            </a:r>
            <a:r>
              <a:rPr lang="en-US" sz="2400" b="1" dirty="0" err="1"/>
              <a:t>ce</a:t>
            </a:r>
            <a:r>
              <a:rPr lang="en-US" sz="2400" b="1" dirty="0"/>
              <a:t> flacon de </a:t>
            </a:r>
            <a:r>
              <a:rPr lang="en-US" sz="2400" b="1" dirty="0" err="1"/>
              <a:t>sels</a:t>
            </a:r>
            <a:r>
              <a:rPr lang="en-US" dirty="0"/>
              <a:t/>
            </a:r>
            <a:br>
              <a:rPr lang="en-US" dirty="0"/>
            </a:br>
            <a:r>
              <a:rPr lang="en-US" sz="2400" b="1" dirty="0"/>
              <a:t>Et </a:t>
            </a:r>
            <a:r>
              <a:rPr lang="en-US" sz="2400" b="1" dirty="0" err="1"/>
              <a:t>pourtant</a:t>
            </a:r>
            <a:r>
              <a:rPr lang="en-US" sz="2400" b="1" dirty="0"/>
              <a:t> le </a:t>
            </a:r>
            <a:r>
              <a:rPr lang="en-US" sz="2400" b="1" dirty="0" err="1"/>
              <a:t>grillon</a:t>
            </a:r>
            <a:r>
              <a:rPr lang="en-US" sz="2400" b="1" dirty="0"/>
              <a:t> qui </a:t>
            </a:r>
            <a:r>
              <a:rPr lang="en-US" sz="2400" b="1" dirty="0" err="1"/>
              <a:t>chantait</a:t>
            </a:r>
            <a:r>
              <a:rPr lang="en-US" sz="2400" b="1" dirty="0"/>
              <a:t> </a:t>
            </a:r>
            <a:r>
              <a:rPr lang="en-US" sz="2400" b="1" dirty="0" err="1"/>
              <a:t>dans</a:t>
            </a:r>
            <a:r>
              <a:rPr lang="en-US" sz="2400" b="1" dirty="0"/>
              <a:t> les </a:t>
            </a:r>
            <a:r>
              <a:rPr lang="en-US" sz="2400" b="1" dirty="0" err="1"/>
              <a:t>cheveux</a:t>
            </a:r>
            <a:r>
              <a:rPr lang="en-US" sz="2400" b="1" dirty="0"/>
              <a:t> de </a:t>
            </a:r>
            <a:r>
              <a:rPr lang="en-US" sz="2400" b="1" dirty="0" err="1"/>
              <a:t>cendres</a:t>
            </a:r>
            <a:r>
              <a:rPr lang="en-US" sz="2400" dirty="0"/>
              <a:t/>
            </a:r>
            <a:br>
              <a:rPr lang="en-US" sz="2400" dirty="0"/>
            </a:br>
            <a:r>
              <a:rPr lang="en-US" sz="2400" b="1" dirty="0"/>
              <a:t>Un </a:t>
            </a:r>
            <a:r>
              <a:rPr lang="en-US" sz="2400" b="1" dirty="0" err="1"/>
              <a:t>soir</a:t>
            </a:r>
            <a:r>
              <a:rPr lang="en-US" sz="2400" b="1" dirty="0"/>
              <a:t> </a:t>
            </a:r>
            <a:r>
              <a:rPr lang="en-US" sz="2400" b="1" dirty="0" err="1"/>
              <a:t>près</a:t>
            </a:r>
            <a:r>
              <a:rPr lang="en-US" sz="2400" b="1" dirty="0"/>
              <a:t> de la statue </a:t>
            </a:r>
            <a:r>
              <a:rPr lang="en-US" sz="2400" b="1" dirty="0" err="1"/>
              <a:t>d’Étienne</a:t>
            </a:r>
            <a:r>
              <a:rPr lang="en-US" sz="2400" b="1" dirty="0"/>
              <a:t>-Marcel*</a:t>
            </a:r>
            <a:br>
              <a:rPr lang="en-US" sz="2400" b="1" dirty="0"/>
            </a:br>
            <a:r>
              <a:rPr lang="en-US" sz="2400" b="1" dirty="0" err="1"/>
              <a:t>M’a</a:t>
            </a:r>
            <a:r>
              <a:rPr lang="en-US" sz="2400" b="1" dirty="0"/>
              <a:t> </a:t>
            </a:r>
            <a:r>
              <a:rPr lang="en-US" sz="2400" b="1" dirty="0" err="1"/>
              <a:t>jeté</a:t>
            </a:r>
            <a:r>
              <a:rPr lang="en-US" sz="2400" b="1" dirty="0"/>
              <a:t> un coup </a:t>
            </a:r>
            <a:r>
              <a:rPr lang="en-US" sz="2400" b="1" dirty="0" err="1"/>
              <a:t>d’oeil</a:t>
            </a:r>
            <a:r>
              <a:rPr lang="en-US" sz="2400" b="1" dirty="0"/>
              <a:t> </a:t>
            </a:r>
            <a:r>
              <a:rPr lang="en-US" sz="2400" b="1" dirty="0" err="1"/>
              <a:t>d’intelligence</a:t>
            </a:r>
            <a:r>
              <a:rPr lang="en-US" sz="2400" b="1" dirty="0"/>
              <a:t/>
            </a:r>
            <a:br>
              <a:rPr lang="en-US" sz="2400" b="1" dirty="0"/>
            </a:br>
            <a:r>
              <a:rPr lang="en-US" sz="2400" b="1" dirty="0"/>
              <a:t>André Breton a-t-</a:t>
            </a:r>
            <a:r>
              <a:rPr lang="en-US" sz="2400" b="1" dirty="0" err="1"/>
              <a:t>il</a:t>
            </a:r>
            <a:r>
              <a:rPr lang="en-US" sz="2400" b="1" dirty="0"/>
              <a:t> </a:t>
            </a:r>
            <a:r>
              <a:rPr lang="en-US" sz="2400" b="1" dirty="0" err="1"/>
              <a:t>dit</a:t>
            </a:r>
            <a:r>
              <a:rPr lang="en-US" sz="2400" b="1" dirty="0"/>
              <a:t> </a:t>
            </a:r>
            <a:r>
              <a:rPr lang="en-US" sz="2400" b="1" dirty="0" err="1"/>
              <a:t>passe</a:t>
            </a:r>
            <a:endParaRPr lang="en-US" sz="2400" b="1" dirty="0"/>
          </a:p>
          <a:p>
            <a:pPr marL="0" indent="0">
              <a:buNone/>
            </a:pPr>
            <a:r>
              <a:rPr lang="en-US" sz="1800" b="1" dirty="0"/>
              <a:t>… 1934</a:t>
            </a:r>
          </a:p>
        </p:txBody>
      </p:sp>
      <p:pic>
        <p:nvPicPr>
          <p:cNvPr id="10" name="Picture 9">
            <a:extLst>
              <a:ext uri="{FF2B5EF4-FFF2-40B4-BE49-F238E27FC236}">
                <a16:creationId xmlns:a16="http://schemas.microsoft.com/office/drawing/2014/main" id="{A25BD100-753C-914C-BFC2-0CE190743FEF}"/>
              </a:ext>
            </a:extLst>
          </p:cNvPr>
          <p:cNvPicPr>
            <a:picLocks noChangeAspect="1"/>
          </p:cNvPicPr>
          <p:nvPr/>
        </p:nvPicPr>
        <p:blipFill>
          <a:blip r:embed="rId3"/>
          <a:stretch>
            <a:fillRect/>
          </a:stretch>
        </p:blipFill>
        <p:spPr>
          <a:xfrm>
            <a:off x="4054594" y="4926705"/>
            <a:ext cx="2650767" cy="1490044"/>
          </a:xfrm>
          <a:prstGeom prst="rect">
            <a:avLst/>
          </a:prstGeom>
        </p:spPr>
      </p:pic>
      <p:sp>
        <p:nvSpPr>
          <p:cNvPr id="4" name="TextBox 3">
            <a:extLst>
              <a:ext uri="{FF2B5EF4-FFF2-40B4-BE49-F238E27FC236}">
                <a16:creationId xmlns:a16="http://schemas.microsoft.com/office/drawing/2014/main" id="{F4ABB00E-7A33-BB4B-9C7B-2054D57E115F}"/>
              </a:ext>
            </a:extLst>
          </p:cNvPr>
          <p:cNvSpPr txBox="1"/>
          <p:nvPr/>
        </p:nvSpPr>
        <p:spPr>
          <a:xfrm>
            <a:off x="5379977" y="6471465"/>
            <a:ext cx="2816027" cy="369332"/>
          </a:xfrm>
          <a:prstGeom prst="rect">
            <a:avLst/>
          </a:prstGeom>
          <a:noFill/>
        </p:spPr>
        <p:txBody>
          <a:bodyPr wrap="none" rtlCol="0">
            <a:spAutoFit/>
          </a:bodyPr>
          <a:lstStyle/>
          <a:p>
            <a:r>
              <a:rPr lang="en-US" dirty="0"/>
              <a:t>*la-statue-d-Etienne-Marcel</a:t>
            </a:r>
          </a:p>
        </p:txBody>
      </p:sp>
      <p:sp>
        <p:nvSpPr>
          <p:cNvPr id="7" name="TextBox 6">
            <a:extLst>
              <a:ext uri="{FF2B5EF4-FFF2-40B4-BE49-F238E27FC236}">
                <a16:creationId xmlns:a16="http://schemas.microsoft.com/office/drawing/2014/main" id="{F7ADA522-C9DD-E84C-AAF6-AF8104CA574B}"/>
              </a:ext>
            </a:extLst>
          </p:cNvPr>
          <p:cNvSpPr txBox="1"/>
          <p:nvPr/>
        </p:nvSpPr>
        <p:spPr>
          <a:xfrm>
            <a:off x="3253563" y="5975498"/>
            <a:ext cx="184731" cy="369332"/>
          </a:xfrm>
          <a:prstGeom prst="rect">
            <a:avLst/>
          </a:prstGeom>
          <a:noFill/>
        </p:spPr>
        <p:txBody>
          <a:bodyPr wrap="none" rtlCol="0">
            <a:spAutoFit/>
          </a:bodyPr>
          <a:lstStyle/>
          <a:p>
            <a:endParaRPr lang="en-US" dirty="0"/>
          </a:p>
        </p:txBody>
      </p:sp>
      <p:pic>
        <p:nvPicPr>
          <p:cNvPr id="11" name="Picture 10">
            <a:extLst>
              <a:ext uri="{FF2B5EF4-FFF2-40B4-BE49-F238E27FC236}">
                <a16:creationId xmlns:a16="http://schemas.microsoft.com/office/drawing/2014/main" id="{748A41CE-8765-B541-BAE1-46B231FFF0A4}"/>
              </a:ext>
            </a:extLst>
          </p:cNvPr>
          <p:cNvPicPr>
            <a:picLocks noChangeAspect="1"/>
          </p:cNvPicPr>
          <p:nvPr/>
        </p:nvPicPr>
        <p:blipFill>
          <a:blip r:embed="rId4"/>
          <a:stretch>
            <a:fillRect/>
          </a:stretch>
        </p:blipFill>
        <p:spPr>
          <a:xfrm>
            <a:off x="7321661" y="4992417"/>
            <a:ext cx="1353578" cy="1166878"/>
          </a:xfrm>
          <a:prstGeom prst="rect">
            <a:avLst/>
          </a:prstGeom>
        </p:spPr>
      </p:pic>
    </p:spTree>
    <p:extLst>
      <p:ext uri="{BB962C8B-B14F-4D97-AF65-F5344CB8AC3E}">
        <p14:creationId xmlns:p14="http://schemas.microsoft.com/office/powerpoint/2010/main" val="31833567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D8DD4-B417-084A-B8F2-7B8D3FCE19D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1143407-180A-9041-8F64-33C47A4C86A5}"/>
              </a:ext>
            </a:extLst>
          </p:cNvPr>
          <p:cNvSpPr>
            <a:spLocks noGrp="1"/>
          </p:cNvSpPr>
          <p:nvPr>
            <p:ph idx="1"/>
          </p:nvPr>
        </p:nvSpPr>
        <p:spPr/>
        <p:txBody>
          <a:bodyPr/>
          <a:lstStyle/>
          <a:p>
            <a:pPr marL="0" indent="0">
              <a:buNone/>
            </a:pPr>
            <a:r>
              <a:rPr lang="en-US" dirty="0"/>
              <a:t>VIGILANCE, PAR ANDRÉ BRETON</a:t>
            </a:r>
          </a:p>
          <a:p>
            <a:pPr marL="0" indent="0">
              <a:buNone/>
            </a:pPr>
            <a:r>
              <a:rPr lang="en-US" dirty="0"/>
              <a:t> </a:t>
            </a:r>
            <a:r>
              <a:rPr lang="en-US" dirty="0" err="1"/>
              <a:t>À</a:t>
            </a:r>
            <a:r>
              <a:rPr lang="en-US" dirty="0"/>
              <a:t> Paris la tour Saint-Jacques </a:t>
            </a:r>
            <a:r>
              <a:rPr lang="en-US" dirty="0" err="1"/>
              <a:t>chancelante</a:t>
            </a:r>
            <a:r>
              <a:rPr lang="en-US" dirty="0"/>
              <a:t/>
            </a:r>
            <a:br>
              <a:rPr lang="en-US" dirty="0"/>
            </a:br>
            <a:r>
              <a:rPr lang="en-US" dirty="0" err="1"/>
              <a:t>Pareille</a:t>
            </a:r>
            <a:r>
              <a:rPr lang="en-US" dirty="0"/>
              <a:t> </a:t>
            </a:r>
            <a:r>
              <a:rPr lang="en-US" dirty="0" err="1"/>
              <a:t>à</a:t>
            </a:r>
            <a:r>
              <a:rPr lang="en-US" dirty="0"/>
              <a:t> un </a:t>
            </a:r>
            <a:r>
              <a:rPr lang="en-US" dirty="0" err="1"/>
              <a:t>tournesol</a:t>
            </a:r>
            <a:endParaRPr lang="en-US" dirty="0"/>
          </a:p>
          <a:p>
            <a:pPr marL="0" indent="0">
              <a:buNone/>
            </a:pPr>
            <a:endParaRPr lang="en-US" dirty="0"/>
          </a:p>
        </p:txBody>
      </p:sp>
      <p:pic>
        <p:nvPicPr>
          <p:cNvPr id="4" name="Picture 3">
            <a:extLst>
              <a:ext uri="{FF2B5EF4-FFF2-40B4-BE49-F238E27FC236}">
                <a16:creationId xmlns:a16="http://schemas.microsoft.com/office/drawing/2014/main" id="{7F75F8E4-B950-9943-B849-32382CDB20D8}"/>
              </a:ext>
            </a:extLst>
          </p:cNvPr>
          <p:cNvPicPr>
            <a:picLocks noChangeAspect="1"/>
          </p:cNvPicPr>
          <p:nvPr/>
        </p:nvPicPr>
        <p:blipFill>
          <a:blip r:embed="rId2"/>
          <a:stretch>
            <a:fillRect/>
          </a:stretch>
        </p:blipFill>
        <p:spPr>
          <a:xfrm>
            <a:off x="6970930" y="2998381"/>
            <a:ext cx="2173070" cy="3259605"/>
          </a:xfrm>
          <a:prstGeom prst="rect">
            <a:avLst/>
          </a:prstGeom>
        </p:spPr>
      </p:pic>
      <p:pic>
        <p:nvPicPr>
          <p:cNvPr id="5" name="Picture 4">
            <a:extLst>
              <a:ext uri="{FF2B5EF4-FFF2-40B4-BE49-F238E27FC236}">
                <a16:creationId xmlns:a16="http://schemas.microsoft.com/office/drawing/2014/main" id="{361748B2-073B-E74E-8849-8652737A4A20}"/>
              </a:ext>
            </a:extLst>
          </p:cNvPr>
          <p:cNvPicPr>
            <a:picLocks noChangeAspect="1"/>
          </p:cNvPicPr>
          <p:nvPr/>
        </p:nvPicPr>
        <p:blipFill>
          <a:blip r:embed="rId3"/>
          <a:stretch>
            <a:fillRect/>
          </a:stretch>
        </p:blipFill>
        <p:spPr>
          <a:xfrm>
            <a:off x="4231758" y="2963113"/>
            <a:ext cx="2577508" cy="3330140"/>
          </a:xfrm>
          <a:prstGeom prst="rect">
            <a:avLst/>
          </a:prstGeom>
        </p:spPr>
      </p:pic>
      <p:sp>
        <p:nvSpPr>
          <p:cNvPr id="6" name="TextBox 5">
            <a:extLst>
              <a:ext uri="{FF2B5EF4-FFF2-40B4-BE49-F238E27FC236}">
                <a16:creationId xmlns:a16="http://schemas.microsoft.com/office/drawing/2014/main" id="{A44B935D-2B2E-484C-B896-9CAD4B72E6A9}"/>
              </a:ext>
            </a:extLst>
          </p:cNvPr>
          <p:cNvSpPr txBox="1"/>
          <p:nvPr/>
        </p:nvSpPr>
        <p:spPr>
          <a:xfrm>
            <a:off x="4380614" y="6528391"/>
            <a:ext cx="2109039" cy="369332"/>
          </a:xfrm>
          <a:prstGeom prst="rect">
            <a:avLst/>
          </a:prstGeom>
          <a:noFill/>
        </p:spPr>
        <p:txBody>
          <a:bodyPr wrap="none" rtlCol="0">
            <a:spAutoFit/>
          </a:bodyPr>
          <a:lstStyle/>
          <a:p>
            <a:r>
              <a:rPr lang="en-US" i="1" dirty="0"/>
              <a:t>la tour Saint-Jacques</a:t>
            </a:r>
            <a:endParaRPr lang="en-US" dirty="0"/>
          </a:p>
        </p:txBody>
      </p:sp>
    </p:spTree>
    <p:extLst>
      <p:ext uri="{BB962C8B-B14F-4D97-AF65-F5344CB8AC3E}">
        <p14:creationId xmlns:p14="http://schemas.microsoft.com/office/powerpoint/2010/main" val="41421608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67420"/>
            <a:ext cx="8229600" cy="1143000"/>
          </a:xfrm>
        </p:spPr>
        <p:txBody>
          <a:bodyPr/>
          <a:lstStyle/>
          <a:p>
            <a:endParaRPr lang="en-US"/>
          </a:p>
        </p:txBody>
      </p:sp>
      <p:sp>
        <p:nvSpPr>
          <p:cNvPr id="3" name="Content Placeholder 2"/>
          <p:cNvSpPr>
            <a:spLocks noGrp="1"/>
          </p:cNvSpPr>
          <p:nvPr>
            <p:ph idx="1"/>
          </p:nvPr>
        </p:nvSpPr>
        <p:spPr>
          <a:xfrm>
            <a:off x="347768" y="332601"/>
            <a:ext cx="8149840" cy="6228703"/>
          </a:xfrm>
        </p:spPr>
        <p:txBody>
          <a:bodyPr>
            <a:normAutofit fontScale="92500" lnSpcReduction="20000"/>
          </a:bodyPr>
          <a:lstStyle/>
          <a:p>
            <a:pPr marL="0" indent="0">
              <a:buNone/>
            </a:pPr>
            <a:r>
              <a:rPr lang="en-US" b="1" i="1" dirty="0" err="1"/>
              <a:t>Exemple</a:t>
            </a:r>
            <a:r>
              <a:rPr lang="en-US" b="1" i="1" dirty="0"/>
              <a:t> d’un tableau: </a:t>
            </a:r>
            <a:r>
              <a:rPr lang="en-US" b="1" i="1" dirty="0" err="1"/>
              <a:t>regardez</a:t>
            </a:r>
            <a:endParaRPr lang="en-US" b="1" i="1" dirty="0"/>
          </a:p>
          <a:p>
            <a:pPr marL="0" indent="0">
              <a:buNone/>
            </a:pPr>
            <a:r>
              <a:rPr lang="en-US" dirty="0"/>
              <a:t>La </a:t>
            </a:r>
            <a:r>
              <a:rPr lang="en-US" dirty="0" err="1"/>
              <a:t>couleur</a:t>
            </a:r>
            <a:r>
              <a:rPr lang="en-US" dirty="0"/>
              <a:t>, la </a:t>
            </a:r>
            <a:r>
              <a:rPr lang="en-US" dirty="0" err="1"/>
              <a:t>forme</a:t>
            </a:r>
            <a:r>
              <a:rPr lang="en-US" dirty="0"/>
              <a:t>, les </a:t>
            </a:r>
            <a:r>
              <a:rPr lang="en-US" dirty="0" err="1"/>
              <a:t>lignes</a:t>
            </a:r>
            <a:r>
              <a:rPr lang="en-US" dirty="0"/>
              <a:t>,</a:t>
            </a:r>
          </a:p>
          <a:p>
            <a:pPr marL="0" indent="0">
              <a:buNone/>
            </a:pPr>
            <a:r>
              <a:rPr lang="en-US" dirty="0"/>
              <a:t>les textures, la perspective</a:t>
            </a:r>
          </a:p>
          <a:p>
            <a:pPr marL="0" indent="0">
              <a:buNone/>
            </a:pPr>
            <a:r>
              <a:rPr lang="en-US" dirty="0"/>
              <a:t>Les </a:t>
            </a:r>
            <a:r>
              <a:rPr lang="en-US" dirty="0" err="1"/>
              <a:t>possibilités</a:t>
            </a:r>
            <a:r>
              <a:rPr lang="en-US" dirty="0"/>
              <a:t> du lieu, </a:t>
            </a:r>
          </a:p>
          <a:p>
            <a:pPr marL="0" indent="0">
              <a:buNone/>
            </a:pPr>
            <a:r>
              <a:rPr lang="en-US" dirty="0"/>
              <a:t>de </a:t>
            </a:r>
            <a:r>
              <a:rPr lang="en-US" dirty="0" err="1"/>
              <a:t>l’époque</a:t>
            </a:r>
            <a:endParaRPr lang="en-US" dirty="0"/>
          </a:p>
          <a:p>
            <a:pPr marL="0" indent="0">
              <a:buNone/>
            </a:pPr>
            <a:endParaRPr lang="en-US" dirty="0"/>
          </a:p>
          <a:p>
            <a:pPr marL="0" indent="0">
              <a:buNone/>
            </a:pPr>
            <a:r>
              <a:rPr lang="en-US" b="1" i="1" dirty="0" err="1"/>
              <a:t>C’est</a:t>
            </a:r>
            <a:r>
              <a:rPr lang="en-US" b="1" i="1" dirty="0"/>
              <a:t> le tour de ton </a:t>
            </a:r>
            <a:r>
              <a:rPr lang="en-US" b="1" i="1" dirty="0" err="1"/>
              <a:t>poème</a:t>
            </a:r>
            <a:r>
              <a:rPr lang="en-US" b="1" i="1" dirty="0"/>
              <a:t>… </a:t>
            </a:r>
          </a:p>
          <a:p>
            <a:pPr marL="0" indent="0">
              <a:buNone/>
            </a:pPr>
            <a:r>
              <a:rPr lang="en-US" dirty="0"/>
              <a:t>Pose </a:t>
            </a:r>
            <a:r>
              <a:rPr lang="en-US" dirty="0" err="1"/>
              <a:t>une</a:t>
            </a:r>
            <a:r>
              <a:rPr lang="en-US" dirty="0"/>
              <a:t> question </a:t>
            </a:r>
            <a:r>
              <a:rPr lang="en-US" dirty="0" err="1"/>
              <a:t>à</a:t>
            </a:r>
            <a:r>
              <a:rPr lang="en-US" dirty="0"/>
              <a:t> la tour…</a:t>
            </a:r>
          </a:p>
          <a:p>
            <a:pPr marL="0" indent="0">
              <a:buNone/>
            </a:pPr>
            <a:r>
              <a:rPr lang="en-US" dirty="0"/>
              <a:t>Imagine que la tour </a:t>
            </a:r>
            <a:r>
              <a:rPr lang="en-US" dirty="0" err="1"/>
              <a:t>raconte</a:t>
            </a:r>
            <a:r>
              <a:rPr lang="en-US" dirty="0"/>
              <a:t> </a:t>
            </a:r>
          </a:p>
          <a:p>
            <a:pPr marL="0" indent="0">
              <a:buNone/>
            </a:pPr>
            <a:r>
              <a:rPr lang="en-US" dirty="0" err="1"/>
              <a:t>ses</a:t>
            </a:r>
            <a:r>
              <a:rPr lang="en-US" dirty="0"/>
              <a:t> amours, </a:t>
            </a:r>
            <a:r>
              <a:rPr lang="en-US" dirty="0" err="1"/>
              <a:t>ce</a:t>
            </a:r>
            <a:r>
              <a:rPr lang="en-US" dirty="0"/>
              <a:t> </a:t>
            </a:r>
            <a:r>
              <a:rPr lang="en-US" dirty="0" err="1"/>
              <a:t>qu’elle</a:t>
            </a:r>
            <a:r>
              <a:rPr lang="en-US" dirty="0"/>
              <a:t> </a:t>
            </a:r>
            <a:r>
              <a:rPr lang="en-US" dirty="0" err="1"/>
              <a:t>n’aime</a:t>
            </a:r>
            <a:r>
              <a:rPr lang="en-US" dirty="0"/>
              <a:t> </a:t>
            </a:r>
          </a:p>
          <a:p>
            <a:pPr marL="0" indent="0">
              <a:buNone/>
            </a:pPr>
            <a:r>
              <a:rPr lang="en-US" dirty="0"/>
              <a:t>pas, </a:t>
            </a:r>
            <a:r>
              <a:rPr lang="en-US" dirty="0" err="1"/>
              <a:t>ou</a:t>
            </a:r>
            <a:r>
              <a:rPr lang="en-US" dirty="0"/>
              <a:t> </a:t>
            </a:r>
            <a:r>
              <a:rPr lang="en-US" dirty="0" err="1"/>
              <a:t>bien</a:t>
            </a:r>
            <a:r>
              <a:rPr lang="en-US" dirty="0"/>
              <a:t>  </a:t>
            </a:r>
            <a:r>
              <a:rPr lang="en-US" dirty="0" err="1"/>
              <a:t>ce</a:t>
            </a:r>
            <a:r>
              <a:rPr lang="en-US" dirty="0"/>
              <a:t> qui la rend </a:t>
            </a:r>
          </a:p>
          <a:p>
            <a:pPr marL="0" indent="0">
              <a:buNone/>
            </a:pPr>
            <a:r>
              <a:rPr lang="en-US" dirty="0" err="1"/>
              <a:t>heureuse</a:t>
            </a:r>
            <a:r>
              <a:rPr lang="en-US" dirty="0"/>
              <a:t>… </a:t>
            </a:r>
            <a:r>
              <a:rPr lang="en-US" dirty="0" err="1"/>
              <a:t>ou</a:t>
            </a:r>
            <a:r>
              <a:rPr lang="en-US" dirty="0"/>
              <a:t> triste,  </a:t>
            </a:r>
          </a:p>
          <a:p>
            <a:pPr marL="0" indent="0">
              <a:buNone/>
            </a:pPr>
            <a:r>
              <a:rPr lang="en-US" dirty="0" err="1"/>
              <a:t>ce</a:t>
            </a:r>
            <a:r>
              <a:rPr lang="en-US" dirty="0"/>
              <a:t> qui </a:t>
            </a:r>
            <a:r>
              <a:rPr lang="en-US" dirty="0" err="1"/>
              <a:t>l’effraie</a:t>
            </a:r>
            <a:r>
              <a:rPr lang="en-US" dirty="0"/>
              <a:t>… </a:t>
            </a:r>
          </a:p>
          <a:p>
            <a:pPr marL="0" indent="0">
              <a:buNone/>
            </a:pPr>
            <a:endParaRPr lang="en-US" dirty="0"/>
          </a:p>
          <a:p>
            <a:pPr marL="0" indent="0">
              <a:buNone/>
            </a:pPr>
            <a:endParaRPr lang="en-US" dirty="0"/>
          </a:p>
        </p:txBody>
      </p:sp>
      <p:pic>
        <p:nvPicPr>
          <p:cNvPr id="4" name="Picture 3" descr="29-009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8669" y="485453"/>
            <a:ext cx="3477582" cy="5651070"/>
          </a:xfrm>
          <a:prstGeom prst="rect">
            <a:avLst/>
          </a:prstGeom>
        </p:spPr>
      </p:pic>
      <p:sp>
        <p:nvSpPr>
          <p:cNvPr id="5" name="TextBox 4"/>
          <p:cNvSpPr txBox="1"/>
          <p:nvPr/>
        </p:nvSpPr>
        <p:spPr>
          <a:xfrm>
            <a:off x="5204076" y="6207091"/>
            <a:ext cx="3399751" cy="369332"/>
          </a:xfrm>
          <a:prstGeom prst="rect">
            <a:avLst/>
          </a:prstGeom>
          <a:noFill/>
        </p:spPr>
        <p:txBody>
          <a:bodyPr wrap="none" rtlCol="0">
            <a:spAutoFit/>
          </a:bodyPr>
          <a:lstStyle/>
          <a:p>
            <a:r>
              <a:rPr lang="en-US" dirty="0"/>
              <a:t>Tour Eiffel, Robert Delaunay, 1926</a:t>
            </a:r>
          </a:p>
        </p:txBody>
      </p:sp>
    </p:spTree>
    <p:extLst>
      <p:ext uri="{BB962C8B-B14F-4D97-AF65-F5344CB8AC3E}">
        <p14:creationId xmlns:p14="http://schemas.microsoft.com/office/powerpoint/2010/main" val="5825901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12774"/>
            <a:ext cx="8229600" cy="1143000"/>
          </a:xfrm>
        </p:spPr>
        <p:txBody>
          <a:bodyPr/>
          <a:lstStyle/>
          <a:p>
            <a:endParaRPr lang="en-US"/>
          </a:p>
        </p:txBody>
      </p:sp>
      <p:pic>
        <p:nvPicPr>
          <p:cNvPr id="5" name="Picture 4" descr="37.463_ph_we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1004" y="353240"/>
            <a:ext cx="3924466" cy="5733329"/>
          </a:xfrm>
          <a:prstGeom prst="rect">
            <a:avLst/>
          </a:prstGeom>
        </p:spPr>
      </p:pic>
      <p:sp>
        <p:nvSpPr>
          <p:cNvPr id="6" name="Content Placeholder 5"/>
          <p:cNvSpPr>
            <a:spLocks noGrp="1"/>
          </p:cNvSpPr>
          <p:nvPr>
            <p:ph idx="1"/>
          </p:nvPr>
        </p:nvSpPr>
        <p:spPr>
          <a:xfrm>
            <a:off x="641930" y="191386"/>
            <a:ext cx="8253540" cy="6485861"/>
          </a:xfrm>
        </p:spPr>
        <p:txBody>
          <a:bodyPr>
            <a:normAutofit fontScale="62500" lnSpcReduction="20000"/>
          </a:bodyPr>
          <a:lstStyle/>
          <a:p>
            <a:pPr marL="0" indent="0">
              <a:buNone/>
            </a:pPr>
            <a:r>
              <a:rPr lang="en-US" dirty="0"/>
              <a:t> </a:t>
            </a:r>
          </a:p>
          <a:p>
            <a:pPr marL="0" indent="0">
              <a:buNone/>
            </a:pPr>
            <a:r>
              <a:rPr lang="en-US" b="1" i="1" dirty="0"/>
              <a:t>La Tour Eiffel” </a:t>
            </a:r>
            <a:r>
              <a:rPr lang="en-US" dirty="0"/>
              <a:t>Maurice </a:t>
            </a:r>
            <a:r>
              <a:rPr lang="en-US" dirty="0" err="1"/>
              <a:t>Carême</a:t>
            </a:r>
            <a:endParaRPr lang="en-US" dirty="0"/>
          </a:p>
          <a:p>
            <a:pPr marL="0" indent="0">
              <a:buNone/>
            </a:pPr>
            <a:endParaRPr lang="en-US" dirty="0"/>
          </a:p>
          <a:p>
            <a:pPr marL="0" indent="0">
              <a:buNone/>
            </a:pPr>
            <a:r>
              <a:rPr lang="en-US" dirty="0" err="1"/>
              <a:t>Mais</a:t>
            </a:r>
            <a:r>
              <a:rPr lang="en-US" dirty="0"/>
              <a:t> </a:t>
            </a:r>
            <a:r>
              <a:rPr lang="en-US" dirty="0" err="1"/>
              <a:t>oui</a:t>
            </a:r>
            <a:r>
              <a:rPr lang="en-US" dirty="0"/>
              <a:t>, je </a:t>
            </a:r>
            <a:r>
              <a:rPr lang="en-US" dirty="0" err="1"/>
              <a:t>suis</a:t>
            </a:r>
            <a:r>
              <a:rPr lang="en-US" dirty="0"/>
              <a:t> </a:t>
            </a:r>
            <a:r>
              <a:rPr lang="en-US" dirty="0" err="1"/>
              <a:t>une</a:t>
            </a:r>
            <a:r>
              <a:rPr lang="en-US" dirty="0"/>
              <a:t> </a:t>
            </a:r>
            <a:r>
              <a:rPr lang="en-US" dirty="0" err="1"/>
              <a:t>girafe</a:t>
            </a:r>
            <a:r>
              <a:rPr lang="en-US" dirty="0"/>
              <a:t>,</a:t>
            </a:r>
          </a:p>
          <a:p>
            <a:pPr marL="0" indent="0">
              <a:buNone/>
            </a:pPr>
            <a:r>
              <a:rPr lang="en-US" dirty="0" err="1"/>
              <a:t>M’a</a:t>
            </a:r>
            <a:r>
              <a:rPr lang="en-US" dirty="0"/>
              <a:t> </a:t>
            </a:r>
            <a:r>
              <a:rPr lang="en-US" dirty="0" err="1"/>
              <a:t>raconté</a:t>
            </a:r>
            <a:r>
              <a:rPr lang="en-US" dirty="0"/>
              <a:t> la tour Eiffel,</a:t>
            </a:r>
          </a:p>
          <a:p>
            <a:pPr marL="0" indent="0">
              <a:buNone/>
            </a:pPr>
            <a:r>
              <a:rPr lang="en-US" dirty="0"/>
              <a:t>Et </a:t>
            </a:r>
            <a:r>
              <a:rPr lang="en-US" dirty="0" err="1"/>
              <a:t>si</a:t>
            </a:r>
            <a:r>
              <a:rPr lang="en-US" dirty="0"/>
              <a:t> ma tête </a:t>
            </a:r>
            <a:r>
              <a:rPr lang="en-US" dirty="0" err="1"/>
              <a:t>est</a:t>
            </a:r>
            <a:r>
              <a:rPr lang="en-US" dirty="0"/>
              <a:t> </a:t>
            </a:r>
            <a:r>
              <a:rPr lang="en-US" dirty="0" err="1"/>
              <a:t>dans</a:t>
            </a:r>
            <a:r>
              <a:rPr lang="en-US" dirty="0"/>
              <a:t> le </a:t>
            </a:r>
            <a:r>
              <a:rPr lang="en-US" dirty="0" err="1"/>
              <a:t>ciel</a:t>
            </a:r>
            <a:r>
              <a:rPr lang="en-US" dirty="0"/>
              <a:t>,</a:t>
            </a:r>
          </a:p>
          <a:p>
            <a:pPr marL="0" indent="0">
              <a:buNone/>
            </a:pPr>
            <a:r>
              <a:rPr lang="en-US" dirty="0" err="1"/>
              <a:t>C’est</a:t>
            </a:r>
            <a:r>
              <a:rPr lang="en-US" dirty="0"/>
              <a:t> pour </a:t>
            </a:r>
            <a:r>
              <a:rPr lang="en-US" dirty="0" err="1"/>
              <a:t>mieux</a:t>
            </a:r>
            <a:r>
              <a:rPr lang="en-US" dirty="0"/>
              <a:t> </a:t>
            </a:r>
            <a:r>
              <a:rPr lang="en-US" dirty="0" err="1"/>
              <a:t>brouter</a:t>
            </a:r>
            <a:r>
              <a:rPr lang="en-US" dirty="0"/>
              <a:t> les </a:t>
            </a:r>
            <a:r>
              <a:rPr lang="en-US" dirty="0" err="1"/>
              <a:t>nuages</a:t>
            </a:r>
            <a:r>
              <a:rPr lang="en-US" dirty="0"/>
              <a:t>,</a:t>
            </a:r>
          </a:p>
          <a:p>
            <a:pPr marL="0" indent="0">
              <a:buNone/>
            </a:pPr>
            <a:r>
              <a:rPr lang="en-US" dirty="0"/>
              <a:t>Car </a:t>
            </a:r>
            <a:r>
              <a:rPr lang="en-US" dirty="0" err="1"/>
              <a:t>ils</a:t>
            </a:r>
            <a:r>
              <a:rPr lang="en-US" dirty="0"/>
              <a:t> me </a:t>
            </a:r>
            <a:r>
              <a:rPr lang="en-US" dirty="0" err="1"/>
              <a:t>rendent</a:t>
            </a:r>
            <a:r>
              <a:rPr lang="en-US" dirty="0"/>
              <a:t> </a:t>
            </a:r>
            <a:r>
              <a:rPr lang="en-US" dirty="0" err="1"/>
              <a:t>éternelle</a:t>
            </a:r>
            <a:r>
              <a:rPr lang="en-US" dirty="0"/>
              <a:t>.</a:t>
            </a:r>
          </a:p>
          <a:p>
            <a:pPr marL="0" indent="0">
              <a:buNone/>
            </a:pPr>
            <a:r>
              <a:rPr lang="en-US" dirty="0" err="1"/>
              <a:t>Mais</a:t>
            </a:r>
            <a:r>
              <a:rPr lang="en-US" dirty="0"/>
              <a:t> </a:t>
            </a:r>
            <a:r>
              <a:rPr lang="en-US" dirty="0" err="1"/>
              <a:t>j’ai</a:t>
            </a:r>
            <a:r>
              <a:rPr lang="en-US" dirty="0"/>
              <a:t> </a:t>
            </a:r>
            <a:r>
              <a:rPr lang="en-US" dirty="0" err="1"/>
              <a:t>quatre</a:t>
            </a:r>
            <a:r>
              <a:rPr lang="en-US" dirty="0"/>
              <a:t> </a:t>
            </a:r>
            <a:r>
              <a:rPr lang="en-US" dirty="0" err="1"/>
              <a:t>pieds</a:t>
            </a:r>
            <a:r>
              <a:rPr lang="en-US" dirty="0"/>
              <a:t> </a:t>
            </a:r>
            <a:r>
              <a:rPr lang="en-US" dirty="0" err="1"/>
              <a:t>bien</a:t>
            </a:r>
            <a:r>
              <a:rPr lang="en-US" dirty="0"/>
              <a:t> </a:t>
            </a:r>
            <a:r>
              <a:rPr lang="en-US" dirty="0" err="1"/>
              <a:t>assis</a:t>
            </a:r>
            <a:endParaRPr lang="en-US" dirty="0"/>
          </a:p>
          <a:p>
            <a:pPr marL="0" indent="0">
              <a:buNone/>
            </a:pPr>
            <a:r>
              <a:rPr lang="en-US" dirty="0" err="1"/>
              <a:t>Dans</a:t>
            </a:r>
            <a:r>
              <a:rPr lang="en-US" dirty="0"/>
              <a:t> </a:t>
            </a:r>
            <a:r>
              <a:rPr lang="en-US" dirty="0" err="1"/>
              <a:t>une</a:t>
            </a:r>
            <a:r>
              <a:rPr lang="en-US" dirty="0"/>
              <a:t> </a:t>
            </a:r>
            <a:r>
              <a:rPr lang="en-US" dirty="0" err="1"/>
              <a:t>courbe</a:t>
            </a:r>
            <a:r>
              <a:rPr lang="en-US" dirty="0"/>
              <a:t> de la Seine.</a:t>
            </a:r>
          </a:p>
          <a:p>
            <a:pPr marL="0" indent="0">
              <a:buNone/>
            </a:pPr>
            <a:r>
              <a:rPr lang="en-US" dirty="0"/>
              <a:t>On ne </a:t>
            </a:r>
            <a:r>
              <a:rPr lang="en-US" dirty="0" err="1"/>
              <a:t>s’ennuie</a:t>
            </a:r>
            <a:r>
              <a:rPr lang="en-US" dirty="0"/>
              <a:t> pas </a:t>
            </a:r>
            <a:r>
              <a:rPr lang="en-US" dirty="0" err="1"/>
              <a:t>à</a:t>
            </a:r>
            <a:r>
              <a:rPr lang="en-US" dirty="0"/>
              <a:t> Paris :</a:t>
            </a:r>
          </a:p>
          <a:p>
            <a:pPr marL="0" indent="0">
              <a:buNone/>
            </a:pPr>
            <a:r>
              <a:rPr lang="en-US" dirty="0"/>
              <a:t>Les femmes, </a:t>
            </a:r>
            <a:r>
              <a:rPr lang="en-US" dirty="0" err="1"/>
              <a:t>comme</a:t>
            </a:r>
            <a:r>
              <a:rPr lang="en-US" dirty="0"/>
              <a:t> des </a:t>
            </a:r>
            <a:r>
              <a:rPr lang="en-US" dirty="0" err="1"/>
              <a:t>phalènes</a:t>
            </a:r>
            <a:r>
              <a:rPr lang="en-US" dirty="0"/>
              <a:t>,</a:t>
            </a:r>
          </a:p>
          <a:p>
            <a:pPr marL="0" indent="0">
              <a:buNone/>
            </a:pPr>
            <a:r>
              <a:rPr lang="en-US" dirty="0"/>
              <a:t>Les hommes, </a:t>
            </a:r>
            <a:r>
              <a:rPr lang="en-US" dirty="0" err="1"/>
              <a:t>comme</a:t>
            </a:r>
            <a:r>
              <a:rPr lang="en-US" dirty="0"/>
              <a:t> des </a:t>
            </a:r>
            <a:r>
              <a:rPr lang="en-US" dirty="0" err="1"/>
              <a:t>fourmis</a:t>
            </a:r>
            <a:r>
              <a:rPr lang="en-US" dirty="0"/>
              <a:t>,</a:t>
            </a:r>
          </a:p>
          <a:p>
            <a:pPr marL="0" indent="0">
              <a:buNone/>
            </a:pPr>
            <a:r>
              <a:rPr lang="en-US" dirty="0" err="1"/>
              <a:t>Glissent</a:t>
            </a:r>
            <a:r>
              <a:rPr lang="en-US" dirty="0"/>
              <a:t> sans fin entre </a:t>
            </a:r>
            <a:r>
              <a:rPr lang="en-US" dirty="0" err="1"/>
              <a:t>mes</a:t>
            </a:r>
            <a:r>
              <a:rPr lang="en-US" dirty="0"/>
              <a:t> </a:t>
            </a:r>
            <a:r>
              <a:rPr lang="en-US" dirty="0" err="1"/>
              <a:t>jambes</a:t>
            </a:r>
            <a:endParaRPr lang="en-US" dirty="0"/>
          </a:p>
          <a:p>
            <a:pPr marL="0" indent="0">
              <a:buNone/>
            </a:pPr>
            <a:r>
              <a:rPr lang="en-US" dirty="0"/>
              <a:t>Et les plus </a:t>
            </a:r>
            <a:r>
              <a:rPr lang="en-US" dirty="0" err="1"/>
              <a:t>fous</a:t>
            </a:r>
            <a:r>
              <a:rPr lang="en-US" dirty="0"/>
              <a:t>, les plus </a:t>
            </a:r>
            <a:r>
              <a:rPr lang="en-US" dirty="0" err="1"/>
              <a:t>ingambes</a:t>
            </a:r>
            <a:endParaRPr lang="en-US" dirty="0"/>
          </a:p>
          <a:p>
            <a:pPr marL="0" indent="0">
              <a:buNone/>
            </a:pPr>
            <a:r>
              <a:rPr lang="en-US" dirty="0" err="1"/>
              <a:t>Montent</a:t>
            </a:r>
            <a:r>
              <a:rPr lang="en-US" dirty="0"/>
              <a:t> et descendent le long</a:t>
            </a:r>
          </a:p>
          <a:p>
            <a:pPr marL="0" indent="0">
              <a:buNone/>
            </a:pPr>
            <a:r>
              <a:rPr lang="en-US" dirty="0"/>
              <a:t>De mon </a:t>
            </a:r>
            <a:r>
              <a:rPr lang="en-US" dirty="0" err="1"/>
              <a:t>cou</a:t>
            </a:r>
            <a:r>
              <a:rPr lang="en-US" dirty="0"/>
              <a:t> </a:t>
            </a:r>
            <a:r>
              <a:rPr lang="en-US" dirty="0" err="1"/>
              <a:t>comme</a:t>
            </a:r>
            <a:r>
              <a:rPr lang="en-US" dirty="0"/>
              <a:t> des </a:t>
            </a:r>
            <a:r>
              <a:rPr lang="en-US" dirty="0" err="1"/>
              <a:t>frelons</a:t>
            </a:r>
            <a:endParaRPr lang="en-US" dirty="0"/>
          </a:p>
          <a:p>
            <a:pPr marL="0" indent="0">
              <a:buNone/>
            </a:pPr>
            <a:r>
              <a:rPr lang="en-US" dirty="0"/>
              <a:t>La </a:t>
            </a:r>
            <a:r>
              <a:rPr lang="en-US" dirty="0" err="1"/>
              <a:t>nuit</a:t>
            </a:r>
            <a:r>
              <a:rPr lang="en-US" dirty="0"/>
              <a:t>, je </a:t>
            </a:r>
            <a:r>
              <a:rPr lang="en-US" dirty="0" err="1"/>
              <a:t>lèche</a:t>
            </a:r>
            <a:r>
              <a:rPr lang="en-US" dirty="0"/>
              <a:t> les </a:t>
            </a:r>
            <a:r>
              <a:rPr lang="en-US" dirty="0" err="1"/>
              <a:t>étoiles</a:t>
            </a:r>
            <a:r>
              <a:rPr lang="en-US" dirty="0"/>
              <a:t>.</a:t>
            </a:r>
          </a:p>
          <a:p>
            <a:pPr marL="0" indent="0">
              <a:buNone/>
            </a:pPr>
            <a:r>
              <a:rPr lang="en-US" dirty="0"/>
              <a:t>Et </a:t>
            </a:r>
            <a:r>
              <a:rPr lang="en-US" dirty="0" err="1"/>
              <a:t>si</a:t>
            </a:r>
            <a:r>
              <a:rPr lang="en-US" dirty="0"/>
              <a:t> </a:t>
            </a:r>
            <a:r>
              <a:rPr lang="en-US" dirty="0" err="1"/>
              <a:t>l’on</a:t>
            </a:r>
            <a:r>
              <a:rPr lang="en-US" dirty="0"/>
              <a:t> </a:t>
            </a:r>
            <a:r>
              <a:rPr lang="en-US" dirty="0" err="1"/>
              <a:t>m’aperçoit</a:t>
            </a:r>
            <a:r>
              <a:rPr lang="en-US" dirty="0"/>
              <a:t> de loin,</a:t>
            </a:r>
          </a:p>
          <a:p>
            <a:pPr marL="0" indent="0">
              <a:buNone/>
            </a:pPr>
            <a:r>
              <a:rPr lang="en-US" dirty="0" err="1"/>
              <a:t>C’est</a:t>
            </a:r>
            <a:r>
              <a:rPr lang="en-US" dirty="0"/>
              <a:t> que </a:t>
            </a:r>
            <a:r>
              <a:rPr lang="en-US" dirty="0" err="1"/>
              <a:t>très</a:t>
            </a:r>
            <a:r>
              <a:rPr lang="en-US" dirty="0"/>
              <a:t> </a:t>
            </a:r>
            <a:r>
              <a:rPr lang="en-US" dirty="0" err="1"/>
              <a:t>souvent</a:t>
            </a:r>
            <a:r>
              <a:rPr lang="en-US" dirty="0"/>
              <a:t>, </a:t>
            </a:r>
            <a:r>
              <a:rPr lang="en-US" dirty="0" err="1"/>
              <a:t>j’en</a:t>
            </a:r>
            <a:r>
              <a:rPr lang="en-US" dirty="0"/>
              <a:t> </a:t>
            </a:r>
            <a:r>
              <a:rPr lang="en-US" dirty="0" err="1"/>
              <a:t>avale</a:t>
            </a:r>
            <a:endParaRPr lang="en-US" dirty="0"/>
          </a:p>
          <a:p>
            <a:pPr marL="0" indent="0">
              <a:buNone/>
            </a:pPr>
            <a:r>
              <a:rPr lang="en-US" dirty="0" err="1"/>
              <a:t>Une</a:t>
            </a:r>
            <a:r>
              <a:rPr lang="en-US" dirty="0"/>
              <a:t> sans </a:t>
            </a:r>
            <a:r>
              <a:rPr lang="en-US" dirty="0" err="1"/>
              <a:t>avoir</a:t>
            </a:r>
            <a:r>
              <a:rPr lang="en-US" dirty="0"/>
              <a:t> </a:t>
            </a:r>
            <a:r>
              <a:rPr lang="en-US" dirty="0" err="1"/>
              <a:t>l’air</a:t>
            </a:r>
            <a:r>
              <a:rPr lang="en-US" dirty="0"/>
              <a:t> de </a:t>
            </a:r>
            <a:r>
              <a:rPr lang="en-US" dirty="0" err="1"/>
              <a:t>rien</a:t>
            </a:r>
            <a:r>
              <a:rPr lang="en-US" dirty="0"/>
              <a:t>.</a:t>
            </a:r>
          </a:p>
          <a:p>
            <a:pPr marL="0" indent="0">
              <a:buNone/>
            </a:pPr>
            <a:endParaRPr lang="en-US" dirty="0"/>
          </a:p>
        </p:txBody>
      </p:sp>
      <p:sp>
        <p:nvSpPr>
          <p:cNvPr id="7" name="TextBox 6"/>
          <p:cNvSpPr txBox="1"/>
          <p:nvPr/>
        </p:nvSpPr>
        <p:spPr>
          <a:xfrm>
            <a:off x="7139611" y="6211669"/>
            <a:ext cx="1755859" cy="646331"/>
          </a:xfrm>
          <a:prstGeom prst="rect">
            <a:avLst/>
          </a:prstGeom>
          <a:noFill/>
        </p:spPr>
        <p:txBody>
          <a:bodyPr wrap="none" rtlCol="0">
            <a:spAutoFit/>
          </a:bodyPr>
          <a:lstStyle/>
          <a:p>
            <a:r>
              <a:rPr lang="en-US" dirty="0"/>
              <a:t>Tour Eiffel, 1911</a:t>
            </a:r>
          </a:p>
          <a:p>
            <a:r>
              <a:rPr lang="en-US" dirty="0"/>
              <a:t>Robert Delaunay</a:t>
            </a:r>
          </a:p>
        </p:txBody>
      </p:sp>
    </p:spTree>
    <p:extLst>
      <p:ext uri="{BB962C8B-B14F-4D97-AF65-F5344CB8AC3E}">
        <p14:creationId xmlns:p14="http://schemas.microsoft.com/office/powerpoint/2010/main" val="2212804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9DA85-B7BD-C647-990C-A7B3CE776917}"/>
              </a:ext>
            </a:extLst>
          </p:cNvPr>
          <p:cNvSpPr>
            <a:spLocks noGrp="1"/>
          </p:cNvSpPr>
          <p:nvPr>
            <p:ph type="title"/>
          </p:nvPr>
        </p:nvSpPr>
        <p:spPr/>
        <p:txBody>
          <a:bodyPr>
            <a:normAutofit fontScale="90000"/>
          </a:bodyPr>
          <a:lstStyle/>
          <a:p>
            <a:r>
              <a:rPr lang="en-US" dirty="0" err="1"/>
              <a:t>Projet</a:t>
            </a:r>
            <a:r>
              <a:rPr lang="en-US" dirty="0"/>
              <a:t> Camouflage de La Tour Eiffel – Fernand Léger (1937) </a:t>
            </a:r>
          </a:p>
        </p:txBody>
      </p:sp>
      <p:pic>
        <p:nvPicPr>
          <p:cNvPr id="5" name="Content Placeholder 4">
            <a:extLst>
              <a:ext uri="{FF2B5EF4-FFF2-40B4-BE49-F238E27FC236}">
                <a16:creationId xmlns:a16="http://schemas.microsoft.com/office/drawing/2014/main" id="{856BFA02-4F9C-8C4A-9D52-DEF16A6AB99B}"/>
              </a:ext>
            </a:extLst>
          </p:cNvPr>
          <p:cNvPicPr>
            <a:picLocks noGrp="1" noChangeAspect="1"/>
          </p:cNvPicPr>
          <p:nvPr>
            <p:ph idx="1"/>
          </p:nvPr>
        </p:nvPicPr>
        <p:blipFill>
          <a:blip r:embed="rId3"/>
          <a:stretch>
            <a:fillRect/>
          </a:stretch>
        </p:blipFill>
        <p:spPr>
          <a:xfrm>
            <a:off x="209861" y="1417638"/>
            <a:ext cx="3959061" cy="5257800"/>
          </a:xfrm>
        </p:spPr>
      </p:pic>
      <p:pic>
        <p:nvPicPr>
          <p:cNvPr id="4" name="Picture 3">
            <a:extLst>
              <a:ext uri="{FF2B5EF4-FFF2-40B4-BE49-F238E27FC236}">
                <a16:creationId xmlns:a16="http://schemas.microsoft.com/office/drawing/2014/main" id="{AB4724B9-D430-8A4F-B86B-3B786E53D9F8}"/>
              </a:ext>
            </a:extLst>
          </p:cNvPr>
          <p:cNvPicPr>
            <a:picLocks noChangeAspect="1"/>
          </p:cNvPicPr>
          <p:nvPr/>
        </p:nvPicPr>
        <p:blipFill rotWithShape="1">
          <a:blip r:embed="rId4"/>
          <a:srcRect l="1570" t="2093" r="17186" b="-2093"/>
          <a:stretch/>
        </p:blipFill>
        <p:spPr>
          <a:xfrm rot="5400000">
            <a:off x="5239065" y="2012136"/>
            <a:ext cx="4407525" cy="4068804"/>
          </a:xfrm>
          <a:prstGeom prst="rect">
            <a:avLst/>
          </a:prstGeom>
        </p:spPr>
      </p:pic>
    </p:spTree>
    <p:extLst>
      <p:ext uri="{BB962C8B-B14F-4D97-AF65-F5344CB8AC3E}">
        <p14:creationId xmlns:p14="http://schemas.microsoft.com/office/powerpoint/2010/main" val="27088200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43CE1-7C6B-B94E-84BD-9EC1AB70DBBB}"/>
              </a:ext>
            </a:extLst>
          </p:cNvPr>
          <p:cNvSpPr>
            <a:spLocks noGrp="1"/>
          </p:cNvSpPr>
          <p:nvPr>
            <p:ph type="title"/>
          </p:nvPr>
        </p:nvSpPr>
        <p:spPr/>
        <p:txBody>
          <a:bodyPr/>
          <a:lstStyle/>
          <a:p>
            <a:endParaRPr lang="en-US" dirty="0"/>
          </a:p>
        </p:txBody>
      </p:sp>
      <p:pic>
        <p:nvPicPr>
          <p:cNvPr id="5" name="Content Placeholder 4">
            <a:extLst>
              <a:ext uri="{FF2B5EF4-FFF2-40B4-BE49-F238E27FC236}">
                <a16:creationId xmlns:a16="http://schemas.microsoft.com/office/drawing/2014/main" id="{29EF9D27-7F77-7D43-BD7B-031AA24DC97A}"/>
              </a:ext>
            </a:extLst>
          </p:cNvPr>
          <p:cNvPicPr>
            <a:picLocks noGrp="1" noChangeAspect="1"/>
          </p:cNvPicPr>
          <p:nvPr>
            <p:ph idx="1"/>
          </p:nvPr>
        </p:nvPicPr>
        <p:blipFill>
          <a:blip r:embed="rId3"/>
          <a:stretch>
            <a:fillRect/>
          </a:stretch>
        </p:blipFill>
        <p:spPr>
          <a:xfrm rot="5400000">
            <a:off x="1546750" y="-1733297"/>
            <a:ext cx="8006890" cy="8080746"/>
          </a:xfrm>
        </p:spPr>
      </p:pic>
      <p:sp>
        <p:nvSpPr>
          <p:cNvPr id="3" name="TextBox 2">
            <a:extLst>
              <a:ext uri="{FF2B5EF4-FFF2-40B4-BE49-F238E27FC236}">
                <a16:creationId xmlns:a16="http://schemas.microsoft.com/office/drawing/2014/main" id="{4AA3F12D-0C00-AF4D-B8A3-4E5494AB93BB}"/>
              </a:ext>
            </a:extLst>
          </p:cNvPr>
          <p:cNvSpPr txBox="1"/>
          <p:nvPr/>
        </p:nvSpPr>
        <p:spPr>
          <a:xfrm>
            <a:off x="4316819" y="6507126"/>
            <a:ext cx="3214470" cy="369332"/>
          </a:xfrm>
          <a:prstGeom prst="rect">
            <a:avLst/>
          </a:prstGeom>
          <a:noFill/>
        </p:spPr>
        <p:txBody>
          <a:bodyPr wrap="none" rtlCol="0">
            <a:spAutoFit/>
          </a:bodyPr>
          <a:lstStyle/>
          <a:p>
            <a:r>
              <a:rPr lang="en-US" dirty="0" err="1"/>
              <a:t>Qu’est-ce</a:t>
            </a:r>
            <a:r>
              <a:rPr lang="en-US" dirty="0"/>
              <a:t> que </a:t>
            </a:r>
            <a:r>
              <a:rPr lang="en-US" dirty="0" err="1"/>
              <a:t>c’est</a:t>
            </a:r>
            <a:r>
              <a:rPr lang="en-US" dirty="0"/>
              <a:t>?  </a:t>
            </a:r>
            <a:r>
              <a:rPr lang="en-US" dirty="0" err="1"/>
              <a:t>Quel</a:t>
            </a:r>
            <a:r>
              <a:rPr lang="en-US" dirty="0"/>
              <a:t> </a:t>
            </a:r>
            <a:r>
              <a:rPr lang="en-US" dirty="0" err="1"/>
              <a:t>titre</a:t>
            </a:r>
            <a:r>
              <a:rPr lang="en-US" dirty="0"/>
              <a:t>? </a:t>
            </a:r>
          </a:p>
        </p:txBody>
      </p:sp>
    </p:spTree>
    <p:extLst>
      <p:ext uri="{BB962C8B-B14F-4D97-AF65-F5344CB8AC3E}">
        <p14:creationId xmlns:p14="http://schemas.microsoft.com/office/powerpoint/2010/main" val="97445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84726-0B67-C642-8C59-8D5217CE8E9E}"/>
              </a:ext>
            </a:extLst>
          </p:cNvPr>
          <p:cNvSpPr>
            <a:spLocks noGrp="1"/>
          </p:cNvSpPr>
          <p:nvPr>
            <p:ph type="title"/>
          </p:nvPr>
        </p:nvSpPr>
        <p:spPr/>
        <p:txBody>
          <a:bodyPr>
            <a:normAutofit fontScale="90000"/>
          </a:bodyPr>
          <a:lstStyle/>
          <a:p>
            <a:r>
              <a:rPr lang="en-US" dirty="0"/>
              <a:t/>
            </a:r>
            <a:br>
              <a:rPr lang="en-US" dirty="0"/>
            </a:br>
            <a:r>
              <a:rPr lang="en-US" dirty="0" err="1"/>
              <a:t>Chaque</a:t>
            </a:r>
            <a:r>
              <a:rPr lang="en-US" dirty="0"/>
              <a:t> mot </a:t>
            </a:r>
            <a:r>
              <a:rPr lang="en-US" dirty="0" err="1"/>
              <a:t>est</a:t>
            </a:r>
            <a:r>
              <a:rPr lang="en-US" dirty="0"/>
              <a:t> </a:t>
            </a:r>
            <a:r>
              <a:rPr lang="en-US" dirty="0" err="1"/>
              <a:t>une</a:t>
            </a:r>
            <a:r>
              <a:rPr lang="en-US" dirty="0"/>
              <a:t> </a:t>
            </a:r>
            <a:r>
              <a:rPr lang="en-US" dirty="0" err="1"/>
              <a:t>porte</a:t>
            </a:r>
            <a:r>
              <a:rPr lang="en-US" dirty="0"/>
              <a:t>…</a:t>
            </a:r>
            <a:br>
              <a:rPr lang="en-US" dirty="0"/>
            </a:br>
            <a:r>
              <a:rPr lang="en-US" dirty="0"/>
              <a:t>…</a:t>
            </a:r>
            <a:r>
              <a:rPr lang="en-US" sz="3000" dirty="0"/>
              <a:t> qui </a:t>
            </a:r>
            <a:r>
              <a:rPr lang="en-US" sz="3000" dirty="0" err="1"/>
              <a:t>s’ouvre</a:t>
            </a:r>
            <a:r>
              <a:rPr lang="en-US" sz="3000" dirty="0"/>
              <a:t> </a:t>
            </a:r>
            <a:r>
              <a:rPr lang="en-US" sz="3000" dirty="0" err="1"/>
              <a:t>à</a:t>
            </a:r>
            <a:r>
              <a:rPr lang="en-US" sz="3000" dirty="0"/>
              <a:t> </a:t>
            </a:r>
            <a:r>
              <a:rPr lang="en-US" sz="3000" dirty="0" err="1"/>
              <a:t>une</a:t>
            </a:r>
            <a:r>
              <a:rPr lang="en-US" sz="3000" dirty="0"/>
              <a:t> rencontre… </a:t>
            </a:r>
            <a:r>
              <a:rPr lang="en-US" sz="3000" dirty="0" err="1"/>
              <a:t>souvent</a:t>
            </a:r>
            <a:r>
              <a:rPr lang="en-US" sz="3000" dirty="0"/>
              <a:t> </a:t>
            </a:r>
            <a:r>
              <a:rPr lang="en-US" sz="3000" dirty="0" err="1"/>
              <a:t>annulée</a:t>
            </a:r>
            <a:r>
              <a:rPr lang="en-US" sz="3000" dirty="0"/>
              <a:t>– et voilà </a:t>
            </a:r>
            <a:r>
              <a:rPr lang="en-US" sz="3000" dirty="0" err="1"/>
              <a:t>quand</a:t>
            </a:r>
            <a:r>
              <a:rPr lang="en-US" sz="3000" dirty="0"/>
              <a:t> le mot </a:t>
            </a:r>
            <a:r>
              <a:rPr lang="en-US" sz="3000" dirty="0" err="1"/>
              <a:t>sonne</a:t>
            </a:r>
            <a:r>
              <a:rPr lang="en-US" sz="3000" dirty="0"/>
              <a:t> </a:t>
            </a:r>
            <a:r>
              <a:rPr lang="en-US" sz="3000" dirty="0" err="1"/>
              <a:t>vrai</a:t>
            </a:r>
            <a:r>
              <a:rPr lang="en-US" sz="3000" dirty="0"/>
              <a:t>… </a:t>
            </a:r>
            <a:r>
              <a:rPr lang="en-US" sz="3000" dirty="0" err="1"/>
              <a:t>quand</a:t>
            </a:r>
            <a:r>
              <a:rPr lang="en-US" sz="3000" dirty="0"/>
              <a:t> </a:t>
            </a:r>
            <a:r>
              <a:rPr lang="en-US" sz="3000" dirty="0" err="1"/>
              <a:t>il</a:t>
            </a:r>
            <a:r>
              <a:rPr lang="en-US" sz="3000" dirty="0"/>
              <a:t> </a:t>
            </a:r>
            <a:r>
              <a:rPr lang="en-US" sz="3000" dirty="0" err="1"/>
              <a:t>insiste</a:t>
            </a:r>
            <a:r>
              <a:rPr lang="en-US" sz="3000" dirty="0"/>
              <a:t> sur la rencontre…”  </a:t>
            </a:r>
            <a:r>
              <a:rPr lang="en-US" sz="3000" dirty="0" err="1"/>
              <a:t>Yannis</a:t>
            </a:r>
            <a:r>
              <a:rPr lang="en-US" sz="3000" dirty="0"/>
              <a:t> </a:t>
            </a:r>
            <a:r>
              <a:rPr lang="en-US" sz="3000" dirty="0" err="1"/>
              <a:t>Ritsos</a:t>
            </a:r>
            <a:r>
              <a:rPr lang="en-US" dirty="0"/>
              <a:t/>
            </a:r>
            <a:br>
              <a:rPr lang="en-US" dirty="0"/>
            </a:br>
            <a:endParaRPr lang="en-US" dirty="0"/>
          </a:p>
        </p:txBody>
      </p:sp>
      <p:pic>
        <p:nvPicPr>
          <p:cNvPr id="4" name="Content Placeholder 3" descr="images-1.jpeg">
            <a:extLst>
              <a:ext uri="{FF2B5EF4-FFF2-40B4-BE49-F238E27FC236}">
                <a16:creationId xmlns:a16="http://schemas.microsoft.com/office/drawing/2014/main" id="{594F8B55-65D2-9247-B1B7-D03E1FB0FFD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81200" y="1840556"/>
            <a:ext cx="3772807" cy="5017444"/>
          </a:xfrm>
          <a:prstGeom prst="rect">
            <a:avLst/>
          </a:prstGeom>
        </p:spPr>
      </p:pic>
      <p:sp>
        <p:nvSpPr>
          <p:cNvPr id="5" name="TextBox 4">
            <a:extLst>
              <a:ext uri="{FF2B5EF4-FFF2-40B4-BE49-F238E27FC236}">
                <a16:creationId xmlns:a16="http://schemas.microsoft.com/office/drawing/2014/main" id="{52924C62-6463-084B-9301-5CEB9CBD0959}"/>
              </a:ext>
            </a:extLst>
          </p:cNvPr>
          <p:cNvSpPr txBox="1"/>
          <p:nvPr/>
        </p:nvSpPr>
        <p:spPr>
          <a:xfrm>
            <a:off x="5943600" y="2481944"/>
            <a:ext cx="184731" cy="1477328"/>
          </a:xfrm>
          <a:prstGeom prst="rect">
            <a:avLst/>
          </a:prstGeom>
          <a:noFill/>
        </p:spPr>
        <p:txBody>
          <a:bodyPr wrap="none" rtlCol="0">
            <a:spAutoFit/>
          </a:bodyPr>
          <a:lstStyle/>
          <a:p>
            <a:endParaRPr lang="en-US" dirty="0"/>
          </a:p>
          <a:p>
            <a:endParaRPr lang="en-US" dirty="0"/>
          </a:p>
          <a:p>
            <a:endParaRPr lang="en-US" dirty="0"/>
          </a:p>
          <a:p>
            <a:r>
              <a:rPr lang="en-US" dirty="0"/>
              <a:t/>
            </a:r>
            <a:br>
              <a:rPr lang="en-US" dirty="0"/>
            </a:br>
            <a:endParaRPr lang="en-US" dirty="0"/>
          </a:p>
        </p:txBody>
      </p:sp>
    </p:spTree>
    <p:extLst>
      <p:ext uri="{BB962C8B-B14F-4D97-AF65-F5344CB8AC3E}">
        <p14:creationId xmlns:p14="http://schemas.microsoft.com/office/powerpoint/2010/main" val="11282515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78C8B-5BA9-1649-8027-E6C81B3E5FBA}"/>
              </a:ext>
            </a:extLst>
          </p:cNvPr>
          <p:cNvSpPr>
            <a:spLocks noGrp="1"/>
          </p:cNvSpPr>
          <p:nvPr>
            <p:ph type="title"/>
          </p:nvPr>
        </p:nvSpPr>
        <p:spPr>
          <a:xfrm>
            <a:off x="457200" y="-1447837"/>
            <a:ext cx="8229600" cy="1143000"/>
          </a:xfrm>
        </p:spPr>
        <p:txBody>
          <a:bodyPr/>
          <a:lstStyle/>
          <a:p>
            <a:endParaRPr lang="en-US"/>
          </a:p>
        </p:txBody>
      </p:sp>
      <p:pic>
        <p:nvPicPr>
          <p:cNvPr id="5" name="Content Placeholder 4">
            <a:extLst>
              <a:ext uri="{FF2B5EF4-FFF2-40B4-BE49-F238E27FC236}">
                <a16:creationId xmlns:a16="http://schemas.microsoft.com/office/drawing/2014/main" id="{22103678-B718-D647-B115-33E37ECF2C45}"/>
              </a:ext>
            </a:extLst>
          </p:cNvPr>
          <p:cNvPicPr>
            <a:picLocks noGrp="1" noChangeAspect="1"/>
          </p:cNvPicPr>
          <p:nvPr>
            <p:ph idx="1"/>
          </p:nvPr>
        </p:nvPicPr>
        <p:blipFill>
          <a:blip r:embed="rId2"/>
          <a:stretch>
            <a:fillRect/>
          </a:stretch>
        </p:blipFill>
        <p:spPr>
          <a:xfrm rot="5400000">
            <a:off x="1580707" y="1176423"/>
            <a:ext cx="6407886" cy="4805915"/>
          </a:xfrm>
        </p:spPr>
      </p:pic>
    </p:spTree>
    <p:extLst>
      <p:ext uri="{BB962C8B-B14F-4D97-AF65-F5344CB8AC3E}">
        <p14:creationId xmlns:p14="http://schemas.microsoft.com/office/powerpoint/2010/main" val="32518287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EAB1F-3B28-8842-8C05-308352152852}"/>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2585BD62-30E1-D448-A243-09F79BED8D3D}"/>
              </a:ext>
            </a:extLst>
          </p:cNvPr>
          <p:cNvPicPr>
            <a:picLocks noGrp="1" noChangeAspect="1"/>
          </p:cNvPicPr>
          <p:nvPr>
            <p:ph idx="1"/>
          </p:nvPr>
        </p:nvPicPr>
        <p:blipFill>
          <a:blip r:embed="rId3"/>
          <a:stretch>
            <a:fillRect/>
          </a:stretch>
        </p:blipFill>
        <p:spPr>
          <a:xfrm>
            <a:off x="172460" y="-616688"/>
            <a:ext cx="7823223" cy="5082362"/>
          </a:xfrm>
        </p:spPr>
      </p:pic>
      <p:pic>
        <p:nvPicPr>
          <p:cNvPr id="7" name="Picture 6">
            <a:extLst>
              <a:ext uri="{FF2B5EF4-FFF2-40B4-BE49-F238E27FC236}">
                <a16:creationId xmlns:a16="http://schemas.microsoft.com/office/drawing/2014/main" id="{CAAB18F9-79AB-E943-ABB8-9699C1183762}"/>
              </a:ext>
            </a:extLst>
          </p:cNvPr>
          <p:cNvPicPr>
            <a:picLocks noChangeAspect="1"/>
          </p:cNvPicPr>
          <p:nvPr/>
        </p:nvPicPr>
        <p:blipFill>
          <a:blip r:embed="rId4"/>
          <a:stretch>
            <a:fillRect/>
          </a:stretch>
        </p:blipFill>
        <p:spPr>
          <a:xfrm>
            <a:off x="457200" y="2635693"/>
            <a:ext cx="3166730" cy="4222307"/>
          </a:xfrm>
          <a:prstGeom prst="rect">
            <a:avLst/>
          </a:prstGeom>
        </p:spPr>
      </p:pic>
      <p:sp>
        <p:nvSpPr>
          <p:cNvPr id="8" name="TextBox 7">
            <a:extLst>
              <a:ext uri="{FF2B5EF4-FFF2-40B4-BE49-F238E27FC236}">
                <a16:creationId xmlns:a16="http://schemas.microsoft.com/office/drawing/2014/main" id="{BCF75945-47F6-AA43-B220-0196A0010EB9}"/>
              </a:ext>
            </a:extLst>
          </p:cNvPr>
          <p:cNvSpPr txBox="1"/>
          <p:nvPr/>
        </p:nvSpPr>
        <p:spPr>
          <a:xfrm>
            <a:off x="4189228" y="5656521"/>
            <a:ext cx="1811650" cy="646331"/>
          </a:xfrm>
          <a:prstGeom prst="rect">
            <a:avLst/>
          </a:prstGeom>
          <a:noFill/>
        </p:spPr>
        <p:txBody>
          <a:bodyPr wrap="none" rtlCol="0">
            <a:spAutoFit/>
          </a:bodyPr>
          <a:lstStyle/>
          <a:p>
            <a:r>
              <a:rPr lang="en-US" dirty="0" err="1"/>
              <a:t>Liberté</a:t>
            </a:r>
            <a:r>
              <a:rPr lang="en-US" dirty="0"/>
              <a:t>,</a:t>
            </a:r>
          </a:p>
          <a:p>
            <a:r>
              <a:rPr lang="en-US" dirty="0"/>
              <a:t>Paul </a:t>
            </a:r>
            <a:r>
              <a:rPr lang="en-US" dirty="0" err="1"/>
              <a:t>Eluard</a:t>
            </a:r>
            <a:r>
              <a:rPr lang="en-US" dirty="0"/>
              <a:t>, 1942</a:t>
            </a:r>
          </a:p>
        </p:txBody>
      </p:sp>
    </p:spTree>
    <p:extLst>
      <p:ext uri="{BB962C8B-B14F-4D97-AF65-F5344CB8AC3E}">
        <p14:creationId xmlns:p14="http://schemas.microsoft.com/office/powerpoint/2010/main" val="36413575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AAEA2-4E0C-984A-B0B5-5D74C728843F}"/>
              </a:ext>
            </a:extLst>
          </p:cNvPr>
          <p:cNvSpPr>
            <a:spLocks noGrp="1"/>
          </p:cNvSpPr>
          <p:nvPr>
            <p:ph type="title"/>
          </p:nvPr>
        </p:nvSpPr>
        <p:spPr/>
        <p:txBody>
          <a:bodyPr/>
          <a:lstStyle/>
          <a:p>
            <a:r>
              <a:rPr lang="en-US" dirty="0"/>
              <a:t>Pour continuer!</a:t>
            </a:r>
          </a:p>
        </p:txBody>
      </p:sp>
      <p:pic>
        <p:nvPicPr>
          <p:cNvPr id="4" name="Content Placeholder 3" descr="Doorways Through II.jpg">
            <a:extLst>
              <a:ext uri="{FF2B5EF4-FFF2-40B4-BE49-F238E27FC236}">
                <a16:creationId xmlns:a16="http://schemas.microsoft.com/office/drawing/2014/main" id="{23E6BB30-675E-5943-94A6-AD0DEB8FE3E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8005" y="1144494"/>
            <a:ext cx="4127500" cy="3225800"/>
          </a:xfrm>
          <a:prstGeom prst="rect">
            <a:avLst/>
          </a:prstGeom>
        </p:spPr>
      </p:pic>
      <p:sp>
        <p:nvSpPr>
          <p:cNvPr id="6" name="TextBox 5">
            <a:extLst>
              <a:ext uri="{FF2B5EF4-FFF2-40B4-BE49-F238E27FC236}">
                <a16:creationId xmlns:a16="http://schemas.microsoft.com/office/drawing/2014/main" id="{179FAF9E-699C-3A49-B77E-A4FDDB535B72}"/>
              </a:ext>
            </a:extLst>
          </p:cNvPr>
          <p:cNvSpPr txBox="1"/>
          <p:nvPr/>
        </p:nvSpPr>
        <p:spPr>
          <a:xfrm>
            <a:off x="5337544" y="1658679"/>
            <a:ext cx="184731" cy="369332"/>
          </a:xfrm>
          <a:prstGeom prst="rect">
            <a:avLst/>
          </a:prstGeom>
          <a:noFill/>
        </p:spPr>
        <p:txBody>
          <a:bodyPr wrap="none" rtlCol="0">
            <a:spAutoFit/>
          </a:bodyPr>
          <a:lstStyle/>
          <a:p>
            <a:endParaRPr lang="en-US" dirty="0"/>
          </a:p>
        </p:txBody>
      </p:sp>
      <p:sp>
        <p:nvSpPr>
          <p:cNvPr id="7" name="TextBox 6">
            <a:extLst>
              <a:ext uri="{FF2B5EF4-FFF2-40B4-BE49-F238E27FC236}">
                <a16:creationId xmlns:a16="http://schemas.microsoft.com/office/drawing/2014/main" id="{9B75977B-BD73-B947-9BF9-A482530D74A1}"/>
              </a:ext>
            </a:extLst>
          </p:cNvPr>
          <p:cNvSpPr txBox="1"/>
          <p:nvPr/>
        </p:nvSpPr>
        <p:spPr>
          <a:xfrm>
            <a:off x="4265505" y="1658679"/>
            <a:ext cx="184731" cy="646331"/>
          </a:xfrm>
          <a:prstGeom prst="rect">
            <a:avLst/>
          </a:prstGeom>
          <a:noFill/>
        </p:spPr>
        <p:txBody>
          <a:bodyPr wrap="none" rtlCol="0">
            <a:spAutoFit/>
          </a:bodyPr>
          <a:lstStyle/>
          <a:p>
            <a:r>
              <a:rPr lang="en-US" dirty="0"/>
              <a:t/>
            </a:r>
            <a:br>
              <a:rPr lang="en-US" dirty="0"/>
            </a:br>
            <a:endParaRPr lang="en-US" dirty="0"/>
          </a:p>
        </p:txBody>
      </p:sp>
      <p:sp>
        <p:nvSpPr>
          <p:cNvPr id="3" name="TextBox 2">
            <a:extLst>
              <a:ext uri="{FF2B5EF4-FFF2-40B4-BE49-F238E27FC236}">
                <a16:creationId xmlns:a16="http://schemas.microsoft.com/office/drawing/2014/main" id="{6DA7432E-4040-0442-983B-B03912C147BE}"/>
              </a:ext>
            </a:extLst>
          </p:cNvPr>
          <p:cNvSpPr txBox="1"/>
          <p:nvPr/>
        </p:nvSpPr>
        <p:spPr>
          <a:xfrm>
            <a:off x="4450236" y="2305010"/>
            <a:ext cx="4077848" cy="3970318"/>
          </a:xfrm>
          <a:prstGeom prst="rect">
            <a:avLst/>
          </a:prstGeom>
          <a:noFill/>
        </p:spPr>
        <p:txBody>
          <a:bodyPr wrap="none" rtlCol="0">
            <a:spAutoFit/>
          </a:bodyPr>
          <a:lstStyle/>
          <a:p>
            <a:endParaRPr lang="en-US" dirty="0"/>
          </a:p>
          <a:p>
            <a:r>
              <a:rPr lang="en-US" dirty="0"/>
              <a:t>Un </a:t>
            </a:r>
            <a:r>
              <a:rPr lang="en-US" dirty="0" err="1"/>
              <a:t>poème</a:t>
            </a:r>
            <a:r>
              <a:rPr lang="en-US" dirty="0"/>
              <a:t> nous </a:t>
            </a:r>
            <a:r>
              <a:rPr lang="en-US" dirty="0" err="1"/>
              <a:t>présente</a:t>
            </a:r>
            <a:r>
              <a:rPr lang="en-US" dirty="0"/>
              <a:t> des </a:t>
            </a:r>
            <a:r>
              <a:rPr lang="en-US" dirty="0" err="1"/>
              <a:t>possibilités</a:t>
            </a:r>
            <a:r>
              <a:rPr lang="en-US" dirty="0"/>
              <a:t> </a:t>
            </a:r>
          </a:p>
          <a:p>
            <a:r>
              <a:rPr lang="en-US" dirty="0" err="1"/>
              <a:t>Où</a:t>
            </a:r>
            <a:r>
              <a:rPr lang="en-US" dirty="0"/>
              <a:t> </a:t>
            </a:r>
            <a:r>
              <a:rPr lang="en-US" dirty="0" err="1"/>
              <a:t>rhythmes</a:t>
            </a:r>
            <a:r>
              <a:rPr lang="en-US" dirty="0"/>
              <a:t>, sons, nous </a:t>
            </a:r>
            <a:r>
              <a:rPr lang="en-US" dirty="0" err="1"/>
              <a:t>demande</a:t>
            </a:r>
            <a:r>
              <a:rPr lang="en-US" dirty="0"/>
              <a:t> </a:t>
            </a:r>
          </a:p>
          <a:p>
            <a:r>
              <a:rPr lang="en-US" dirty="0"/>
              <a:t>de faire attention </a:t>
            </a:r>
            <a:r>
              <a:rPr lang="en-US" dirty="0" err="1"/>
              <a:t>à</a:t>
            </a:r>
            <a:r>
              <a:rPr lang="en-US" dirty="0"/>
              <a:t> </a:t>
            </a:r>
            <a:r>
              <a:rPr lang="en-US" dirty="0" err="1"/>
              <a:t>ce</a:t>
            </a:r>
            <a:r>
              <a:rPr lang="en-US" dirty="0"/>
              <a:t> que </a:t>
            </a:r>
            <a:r>
              <a:rPr lang="en-US" dirty="0" err="1"/>
              <a:t>l’on</a:t>
            </a:r>
            <a:r>
              <a:rPr lang="en-US" dirty="0"/>
              <a:t> </a:t>
            </a:r>
            <a:r>
              <a:rPr lang="en-US" b="1" dirty="0" err="1"/>
              <a:t>vit</a:t>
            </a:r>
            <a:r>
              <a:rPr lang="en-US" b="1" dirty="0"/>
              <a:t>…</a:t>
            </a:r>
          </a:p>
          <a:p>
            <a:endParaRPr lang="en-US" dirty="0"/>
          </a:p>
          <a:p>
            <a:r>
              <a:rPr lang="en-US" dirty="0"/>
              <a:t>Un </a:t>
            </a:r>
            <a:r>
              <a:rPr lang="en-US" dirty="0" err="1"/>
              <a:t>poème</a:t>
            </a:r>
            <a:r>
              <a:rPr lang="en-US" dirty="0"/>
              <a:t> nous invite de </a:t>
            </a:r>
            <a:r>
              <a:rPr lang="en-US" dirty="0" err="1"/>
              <a:t>mettre</a:t>
            </a:r>
            <a:r>
              <a:rPr lang="en-US" dirty="0"/>
              <a:t> </a:t>
            </a:r>
          </a:p>
          <a:p>
            <a:r>
              <a:rPr lang="en-US" dirty="0"/>
              <a:t>sur papier, </a:t>
            </a:r>
            <a:r>
              <a:rPr lang="en-US" dirty="0" err="1"/>
              <a:t>ou</a:t>
            </a:r>
            <a:r>
              <a:rPr lang="en-US" dirty="0"/>
              <a:t> </a:t>
            </a:r>
            <a:r>
              <a:rPr lang="en-US" dirty="0" err="1"/>
              <a:t>exprimer</a:t>
            </a:r>
            <a:r>
              <a:rPr lang="en-US" dirty="0"/>
              <a:t> </a:t>
            </a:r>
            <a:r>
              <a:rPr lang="en-US" dirty="0" err="1"/>
              <a:t>à</a:t>
            </a:r>
            <a:r>
              <a:rPr lang="en-US" dirty="0"/>
              <a:t> haute </a:t>
            </a:r>
            <a:r>
              <a:rPr lang="en-US" dirty="0" err="1"/>
              <a:t>voix</a:t>
            </a:r>
            <a:r>
              <a:rPr lang="en-US" dirty="0"/>
              <a:t> </a:t>
            </a:r>
          </a:p>
          <a:p>
            <a:r>
              <a:rPr lang="en-US" dirty="0"/>
              <a:t>des </a:t>
            </a:r>
            <a:r>
              <a:rPr lang="en-US" dirty="0" err="1"/>
              <a:t>idées</a:t>
            </a:r>
            <a:r>
              <a:rPr lang="en-US" dirty="0"/>
              <a:t> et associations…</a:t>
            </a:r>
          </a:p>
          <a:p>
            <a:endParaRPr lang="en-US" dirty="0"/>
          </a:p>
          <a:p>
            <a:r>
              <a:rPr lang="en-US" dirty="0" err="1"/>
              <a:t>J’espère</a:t>
            </a:r>
            <a:r>
              <a:rPr lang="en-US" dirty="0"/>
              <a:t> que </a:t>
            </a:r>
            <a:r>
              <a:rPr lang="en-US" dirty="0" err="1"/>
              <a:t>ces</a:t>
            </a:r>
            <a:r>
              <a:rPr lang="en-US" dirty="0"/>
              <a:t> </a:t>
            </a:r>
            <a:r>
              <a:rPr lang="en-US" dirty="0" err="1"/>
              <a:t>quelques</a:t>
            </a:r>
            <a:r>
              <a:rPr lang="en-US" dirty="0"/>
              <a:t> </a:t>
            </a:r>
            <a:r>
              <a:rPr lang="en-US" dirty="0" err="1"/>
              <a:t>exemples</a:t>
            </a:r>
            <a:r>
              <a:rPr lang="en-US" dirty="0"/>
              <a:t> </a:t>
            </a:r>
          </a:p>
          <a:p>
            <a:r>
              <a:rPr lang="en-US" dirty="0" err="1"/>
              <a:t>vous</a:t>
            </a:r>
            <a:r>
              <a:rPr lang="en-US" dirty="0"/>
              <a:t> </a:t>
            </a:r>
            <a:r>
              <a:rPr lang="en-US" dirty="0" err="1"/>
              <a:t>donnent</a:t>
            </a:r>
            <a:r>
              <a:rPr lang="en-US" dirty="0"/>
              <a:t> de </a:t>
            </a:r>
            <a:r>
              <a:rPr lang="en-US" dirty="0" err="1"/>
              <a:t>l’inspiration</a:t>
            </a:r>
            <a:endParaRPr lang="en-US" dirty="0"/>
          </a:p>
          <a:p>
            <a:r>
              <a:rPr lang="en-US" dirty="0"/>
              <a:t>pour </a:t>
            </a:r>
            <a:r>
              <a:rPr lang="en-US" dirty="0" err="1"/>
              <a:t>pouvoir</a:t>
            </a:r>
            <a:r>
              <a:rPr lang="en-US" dirty="0"/>
              <a:t> </a:t>
            </a:r>
            <a:r>
              <a:rPr lang="en-US" dirty="0" err="1"/>
              <a:t>profiter</a:t>
            </a:r>
            <a:r>
              <a:rPr lang="en-US" dirty="0"/>
              <a:t> de la </a:t>
            </a:r>
            <a:r>
              <a:rPr lang="en-US" dirty="0" err="1"/>
              <a:t>richesse</a:t>
            </a:r>
            <a:r>
              <a:rPr lang="en-US" dirty="0"/>
              <a:t> </a:t>
            </a:r>
          </a:p>
          <a:p>
            <a:r>
              <a:rPr lang="en-US" dirty="0" err="1"/>
              <a:t>poétique</a:t>
            </a:r>
            <a:r>
              <a:rPr lang="en-US" dirty="0"/>
              <a:t> </a:t>
            </a:r>
            <a:r>
              <a:rPr lang="en-US" dirty="0" err="1"/>
              <a:t>dans</a:t>
            </a:r>
            <a:r>
              <a:rPr lang="en-US" dirty="0"/>
              <a:t> la langue </a:t>
            </a:r>
            <a:r>
              <a:rPr lang="en-US" dirty="0" err="1"/>
              <a:t>française</a:t>
            </a:r>
            <a:r>
              <a:rPr lang="en-US" dirty="0"/>
              <a:t>.</a:t>
            </a:r>
          </a:p>
          <a:p>
            <a:endParaRPr lang="en-US" dirty="0"/>
          </a:p>
        </p:txBody>
      </p:sp>
    </p:spTree>
    <p:extLst>
      <p:ext uri="{BB962C8B-B14F-4D97-AF65-F5344CB8AC3E}">
        <p14:creationId xmlns:p14="http://schemas.microsoft.com/office/powerpoint/2010/main" val="14139448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6EE20-2856-2C48-A63A-7D3823A7DB1C}"/>
              </a:ext>
            </a:extLst>
          </p:cNvPr>
          <p:cNvSpPr>
            <a:spLocks noGrp="1"/>
          </p:cNvSpPr>
          <p:nvPr>
            <p:ph type="title"/>
          </p:nvPr>
        </p:nvSpPr>
        <p:spPr>
          <a:xfrm>
            <a:off x="457200" y="62593"/>
            <a:ext cx="8229600" cy="1143000"/>
          </a:xfrm>
        </p:spPr>
        <p:txBody>
          <a:bodyPr>
            <a:normAutofit fontScale="90000"/>
          </a:bodyPr>
          <a:lstStyle/>
          <a:p>
            <a:r>
              <a:rPr lang="en-US" dirty="0" err="1"/>
              <a:t>l’art</a:t>
            </a:r>
            <a:r>
              <a:rPr lang="en-US" dirty="0"/>
              <a:t>: pour l’oeil; la </a:t>
            </a:r>
            <a:r>
              <a:rPr lang="en-US" dirty="0" err="1"/>
              <a:t>poésie</a:t>
            </a:r>
            <a:r>
              <a:rPr lang="en-US" dirty="0"/>
              <a:t>, pour la </a:t>
            </a:r>
            <a:r>
              <a:rPr lang="en-US" dirty="0" err="1"/>
              <a:t>voix</a:t>
            </a:r>
            <a:r>
              <a:rPr lang="en-US" dirty="0"/>
              <a:t/>
            </a:r>
            <a:br>
              <a:rPr lang="en-US" dirty="0"/>
            </a:br>
            <a:r>
              <a:rPr lang="en-US" dirty="0" err="1"/>
              <a:t>l’inspiration</a:t>
            </a:r>
            <a:r>
              <a:rPr lang="en-US" dirty="0"/>
              <a:t> des </a:t>
            </a:r>
            <a:r>
              <a:rPr lang="en-US" dirty="0" err="1"/>
              <a:t>deux</a:t>
            </a:r>
            <a:r>
              <a:rPr lang="en-US" dirty="0"/>
              <a:t>, main </a:t>
            </a:r>
            <a:r>
              <a:rPr lang="en-US" dirty="0" err="1"/>
              <a:t>à</a:t>
            </a:r>
            <a:r>
              <a:rPr lang="en-US" dirty="0"/>
              <a:t> main</a:t>
            </a:r>
          </a:p>
        </p:txBody>
      </p:sp>
      <p:sp>
        <p:nvSpPr>
          <p:cNvPr id="4" name="TextBox 3">
            <a:extLst>
              <a:ext uri="{FF2B5EF4-FFF2-40B4-BE49-F238E27FC236}">
                <a16:creationId xmlns:a16="http://schemas.microsoft.com/office/drawing/2014/main" id="{AD1A8169-3421-994F-814E-C736CF00C544}"/>
              </a:ext>
            </a:extLst>
          </p:cNvPr>
          <p:cNvSpPr txBox="1"/>
          <p:nvPr/>
        </p:nvSpPr>
        <p:spPr>
          <a:xfrm>
            <a:off x="5530879" y="1584046"/>
            <a:ext cx="4548785" cy="3416320"/>
          </a:xfrm>
          <a:prstGeom prst="rect">
            <a:avLst/>
          </a:prstGeom>
          <a:noFill/>
        </p:spPr>
        <p:txBody>
          <a:bodyPr wrap="square" rtlCol="0">
            <a:spAutoFit/>
          </a:bodyPr>
          <a:lstStyle/>
          <a:p>
            <a:r>
              <a:rPr lang="en-US" dirty="0" err="1"/>
              <a:t>Dans</a:t>
            </a:r>
            <a:r>
              <a:rPr lang="en-US" dirty="0"/>
              <a:t> </a:t>
            </a:r>
            <a:r>
              <a:rPr lang="en-US" dirty="0" err="1"/>
              <a:t>n’importe</a:t>
            </a:r>
            <a:r>
              <a:rPr lang="en-US" dirty="0"/>
              <a:t> </a:t>
            </a:r>
            <a:r>
              <a:rPr lang="en-US" dirty="0" err="1"/>
              <a:t>quel</a:t>
            </a:r>
            <a:r>
              <a:rPr lang="en-US" dirty="0"/>
              <a:t> bruit important</a:t>
            </a:r>
          </a:p>
          <a:p>
            <a:r>
              <a:rPr lang="en-US" dirty="0"/>
              <a:t>Un serpent met </a:t>
            </a:r>
            <a:r>
              <a:rPr lang="en-US" dirty="0" err="1"/>
              <a:t>sa</a:t>
            </a:r>
            <a:r>
              <a:rPr lang="en-US" dirty="0"/>
              <a:t> langue</a:t>
            </a:r>
          </a:p>
          <a:p>
            <a:r>
              <a:rPr lang="en-US" dirty="0" err="1"/>
              <a:t>Alors</a:t>
            </a:r>
            <a:r>
              <a:rPr lang="en-US" dirty="0"/>
              <a:t>, au </a:t>
            </a:r>
            <a:r>
              <a:rPr lang="en-US" dirty="0" err="1"/>
              <a:t>bord</a:t>
            </a:r>
            <a:r>
              <a:rPr lang="en-US" dirty="0"/>
              <a:t> de ma </a:t>
            </a:r>
            <a:r>
              <a:rPr lang="en-US" dirty="0" err="1"/>
              <a:t>ville</a:t>
            </a:r>
            <a:r>
              <a:rPr lang="en-US" dirty="0"/>
              <a:t> </a:t>
            </a:r>
            <a:r>
              <a:rPr lang="en-US" dirty="0" err="1"/>
              <a:t>natale</a:t>
            </a:r>
            <a:endParaRPr lang="en-US" dirty="0"/>
          </a:p>
          <a:p>
            <a:r>
              <a:rPr lang="en-US" dirty="0" err="1"/>
              <a:t>Tous</a:t>
            </a:r>
            <a:r>
              <a:rPr lang="en-US" dirty="0"/>
              <a:t> les serpents </a:t>
            </a:r>
            <a:r>
              <a:rPr lang="en-US" dirty="0" err="1"/>
              <a:t>écoutaient</a:t>
            </a:r>
            <a:endParaRPr lang="en-US" dirty="0"/>
          </a:p>
          <a:p>
            <a:r>
              <a:rPr lang="en-US" dirty="0"/>
              <a:t>… </a:t>
            </a:r>
          </a:p>
          <a:p>
            <a:r>
              <a:rPr lang="en-US" dirty="0"/>
              <a:t>-- </a:t>
            </a:r>
            <a:r>
              <a:rPr lang="en-US" dirty="0" err="1"/>
              <a:t>traducton</a:t>
            </a:r>
            <a:r>
              <a:rPr lang="en-US" dirty="0"/>
              <a:t> d’un strophe du </a:t>
            </a:r>
            <a:r>
              <a:rPr lang="en-US" dirty="0" err="1"/>
              <a:t>poème</a:t>
            </a:r>
            <a:r>
              <a:rPr lang="en-US" dirty="0"/>
              <a:t>,</a:t>
            </a:r>
          </a:p>
          <a:p>
            <a:r>
              <a:rPr lang="en-US" dirty="0"/>
              <a:t>Boomtown par William  Stafford</a:t>
            </a:r>
          </a:p>
          <a:p>
            <a:endParaRPr lang="en-US" dirty="0"/>
          </a:p>
          <a:p>
            <a:r>
              <a:rPr lang="en-US" dirty="0"/>
              <a:t>Into any sound important				</a:t>
            </a:r>
          </a:p>
          <a:p>
            <a:r>
              <a:rPr lang="en-US" dirty="0"/>
              <a:t>a snake puts out its tongue; </a:t>
            </a:r>
          </a:p>
          <a:p>
            <a:r>
              <a:rPr lang="en-US" dirty="0"/>
              <a:t>so at the edge of my home town		</a:t>
            </a:r>
          </a:p>
          <a:p>
            <a:r>
              <a:rPr lang="en-US" dirty="0"/>
              <a:t>every snake listened.</a:t>
            </a:r>
          </a:p>
        </p:txBody>
      </p:sp>
      <p:pic>
        <p:nvPicPr>
          <p:cNvPr id="6" name="Content Placeholder 3" descr="51.1_A1.jpg">
            <a:extLst>
              <a:ext uri="{FF2B5EF4-FFF2-40B4-BE49-F238E27FC236}">
                <a16:creationId xmlns:a16="http://schemas.microsoft.com/office/drawing/2014/main" id="{C4476CFC-CB07-0F49-87C8-A4E87EE060BF}"/>
              </a:ext>
            </a:extLst>
          </p:cNvPr>
          <p:cNvPicPr>
            <a:picLocks noGrp="1" noChangeAspect="1"/>
          </p:cNvPicPr>
          <p:nvPr>
            <p:ph idx="1"/>
          </p:nvPr>
        </p:nvPicPr>
        <p:blipFill>
          <a:blip r:embed="rId3"/>
          <a:srcRect l="-26914" r="-26914"/>
          <a:stretch>
            <a:fillRect/>
          </a:stretch>
        </p:blipFill>
        <p:spPr>
          <a:xfrm>
            <a:off x="-1265275" y="1853572"/>
            <a:ext cx="8229600" cy="4525963"/>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A4AC28D8-9CD0-2743-AB62-98F12B881349}"/>
              </a:ext>
            </a:extLst>
          </p:cNvPr>
          <p:cNvSpPr txBox="1"/>
          <p:nvPr/>
        </p:nvSpPr>
        <p:spPr>
          <a:xfrm>
            <a:off x="5530878" y="5869172"/>
            <a:ext cx="2592395" cy="1200329"/>
          </a:xfrm>
          <a:prstGeom prst="rect">
            <a:avLst/>
          </a:prstGeom>
          <a:noFill/>
        </p:spPr>
        <p:txBody>
          <a:bodyPr wrap="square" rtlCol="0">
            <a:spAutoFit/>
          </a:bodyPr>
          <a:lstStyle/>
          <a:p>
            <a:pPr algn="r"/>
            <a:r>
              <a:rPr lang="en-US" b="1" dirty="0">
                <a:effectLst>
                  <a:outerShdw blurRad="38100" dist="38100" dir="2700000" algn="tl">
                    <a:srgbClr val="000000">
                      <a:alpha val="43137"/>
                    </a:srgbClr>
                  </a:outerShdw>
                </a:effectLst>
                <a:latin typeface="Corbel" pitchFamily="34" charset="0"/>
              </a:rPr>
              <a:t>Thomas Hart Benton</a:t>
            </a:r>
          </a:p>
          <a:p>
            <a:pPr algn="r"/>
            <a:r>
              <a:rPr lang="en-US" dirty="0">
                <a:effectLst>
                  <a:outerShdw blurRad="38100" dist="38100" dir="2700000" algn="tl">
                    <a:srgbClr val="000000">
                      <a:alpha val="43137"/>
                    </a:srgbClr>
                  </a:outerShdw>
                </a:effectLst>
                <a:latin typeface="Corbel" pitchFamily="34" charset="0"/>
              </a:rPr>
              <a:t>  American, 1889 - 1975</a:t>
            </a:r>
          </a:p>
          <a:p>
            <a:pPr algn="r"/>
            <a:r>
              <a:rPr lang="en-US" b="1" i="1" dirty="0">
                <a:effectLst>
                  <a:outerShdw blurRad="38100" dist="38100" dir="2700000" algn="tl">
                    <a:srgbClr val="000000">
                      <a:alpha val="43137"/>
                    </a:srgbClr>
                  </a:outerShdw>
                </a:effectLst>
                <a:latin typeface="Corbel" pitchFamily="34" charset="0"/>
              </a:rPr>
              <a:t>Boomtown</a:t>
            </a:r>
            <a:r>
              <a:rPr lang="en-US" dirty="0">
                <a:effectLst>
                  <a:outerShdw blurRad="38100" dist="38100" dir="2700000" algn="tl">
                    <a:srgbClr val="000000">
                      <a:alpha val="43137"/>
                    </a:srgbClr>
                  </a:outerShdw>
                </a:effectLst>
                <a:latin typeface="Corbel" pitchFamily="34" charset="0"/>
              </a:rPr>
              <a:t>, 1928</a:t>
            </a:r>
            <a:endParaRPr lang="en-US" dirty="0"/>
          </a:p>
          <a:p>
            <a:endParaRPr lang="en-US" dirty="0"/>
          </a:p>
        </p:txBody>
      </p:sp>
    </p:spTree>
    <p:extLst>
      <p:ext uri="{BB962C8B-B14F-4D97-AF65-F5344CB8AC3E}">
        <p14:creationId xmlns:p14="http://schemas.microsoft.com/office/powerpoint/2010/main" val="32236127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C8D76-1424-8844-A928-1D8B8D596B8C}"/>
              </a:ext>
            </a:extLst>
          </p:cNvPr>
          <p:cNvSpPr>
            <a:spLocks noGrp="1"/>
          </p:cNvSpPr>
          <p:nvPr>
            <p:ph type="title"/>
          </p:nvPr>
        </p:nvSpPr>
        <p:spPr>
          <a:xfrm>
            <a:off x="457200" y="-1405306"/>
            <a:ext cx="8229600" cy="1143000"/>
          </a:xfrm>
        </p:spPr>
        <p:txBody>
          <a:bodyPr>
            <a:normAutofit/>
          </a:bodyPr>
          <a:lstStyle/>
          <a:p>
            <a:endParaRPr lang="en-US" dirty="0"/>
          </a:p>
        </p:txBody>
      </p:sp>
      <p:sp>
        <p:nvSpPr>
          <p:cNvPr id="3" name="Content Placeholder 2">
            <a:extLst>
              <a:ext uri="{FF2B5EF4-FFF2-40B4-BE49-F238E27FC236}">
                <a16:creationId xmlns:a16="http://schemas.microsoft.com/office/drawing/2014/main" id="{07E21A27-4545-054E-A24C-C04FE6949013}"/>
              </a:ext>
            </a:extLst>
          </p:cNvPr>
          <p:cNvSpPr>
            <a:spLocks noGrp="1"/>
          </p:cNvSpPr>
          <p:nvPr>
            <p:ph idx="1"/>
          </p:nvPr>
        </p:nvSpPr>
        <p:spPr>
          <a:xfrm>
            <a:off x="457200" y="409353"/>
            <a:ext cx="8686800" cy="6448647"/>
          </a:xfrm>
        </p:spPr>
        <p:txBody>
          <a:bodyPr>
            <a:normAutofit lnSpcReduction="10000"/>
          </a:bodyPr>
          <a:lstStyle/>
          <a:p>
            <a:pPr marL="0" indent="0">
              <a:buNone/>
            </a:pPr>
            <a:r>
              <a:rPr lang="en-US" b="1" i="1" dirty="0"/>
              <a:t>Technique “Golden Shovel…” </a:t>
            </a:r>
            <a:r>
              <a:rPr lang="en-US" dirty="0"/>
              <a:t/>
            </a:r>
            <a:br>
              <a:rPr lang="en-US" dirty="0"/>
            </a:br>
            <a:r>
              <a:rPr lang="en-US" sz="2800" i="1" dirty="0"/>
              <a:t>Ballade des </a:t>
            </a:r>
            <a:r>
              <a:rPr lang="en-US" sz="2800" i="1" dirty="0" err="1"/>
              <a:t>Pendus</a:t>
            </a:r>
            <a:r>
              <a:rPr lang="en-US" sz="2800" i="1" dirty="0"/>
              <a:t>,  François</a:t>
            </a:r>
            <a:r>
              <a:rPr lang="en-US" sz="2800" dirty="0"/>
              <a:t> Villon </a:t>
            </a:r>
            <a:r>
              <a:rPr lang="en-US" sz="2400" dirty="0" err="1"/>
              <a:t>chanté</a:t>
            </a:r>
            <a:r>
              <a:rPr lang="en-US" sz="2400" dirty="0"/>
              <a:t> par </a:t>
            </a:r>
            <a:r>
              <a:rPr lang="en-US" sz="2400" dirty="0" err="1"/>
              <a:t>Reggiani</a:t>
            </a:r>
            <a:r>
              <a:rPr lang="en-US" sz="2400" dirty="0"/>
              <a:t> </a:t>
            </a:r>
            <a:r>
              <a:rPr lang="en-US" sz="2000" dirty="0"/>
              <a:t>(</a:t>
            </a:r>
            <a:r>
              <a:rPr lang="en-US" sz="2000" dirty="0">
                <a:hlinkClick r:id="rId3"/>
              </a:rPr>
              <a:t>https://www.youtube.com/watch?v=_69nDyRaiYs</a:t>
            </a:r>
            <a:endParaRPr lang="en-US" sz="2000" dirty="0"/>
          </a:p>
          <a:p>
            <a:pPr marL="0" indent="0">
              <a:buNone/>
            </a:pPr>
            <a:r>
              <a:rPr lang="en-US" sz="2800" i="1" dirty="0"/>
              <a:t>Sonnet XXIV </a:t>
            </a:r>
            <a:r>
              <a:rPr lang="en-US" sz="2800" dirty="0"/>
              <a:t> Louise </a:t>
            </a:r>
            <a:r>
              <a:rPr lang="en-US" sz="2800" dirty="0" err="1"/>
              <a:t>Labé</a:t>
            </a:r>
            <a:endParaRPr lang="en-US" sz="2800" dirty="0"/>
          </a:p>
          <a:p>
            <a:pPr marL="0" indent="0">
              <a:buNone/>
            </a:pPr>
            <a:r>
              <a:rPr lang="en-US" sz="2800" i="1" dirty="0"/>
              <a:t>Le Temps a laisse son manteaux, </a:t>
            </a:r>
            <a:r>
              <a:rPr lang="en-US" sz="2800" dirty="0"/>
              <a:t>Charles </a:t>
            </a:r>
            <a:r>
              <a:rPr lang="en-US" sz="2800" dirty="0" err="1"/>
              <a:t>d’Orléans</a:t>
            </a:r>
            <a:endParaRPr lang="en-US" sz="2800" dirty="0"/>
          </a:p>
          <a:p>
            <a:pPr marL="0" indent="0">
              <a:buNone/>
            </a:pPr>
            <a:r>
              <a:rPr lang="en-US" sz="2800" i="1" dirty="0"/>
              <a:t>Les fables de La Fontaine</a:t>
            </a:r>
            <a:endParaRPr lang="en-US" sz="2800" dirty="0"/>
          </a:p>
          <a:p>
            <a:pPr marL="0" indent="0">
              <a:buNone/>
            </a:pPr>
            <a:r>
              <a:rPr lang="fr-FR" sz="2600" i="1" dirty="0"/>
              <a:t>À Une Passante, </a:t>
            </a:r>
            <a:r>
              <a:rPr lang="en-US" sz="2600" i="1" dirty="0" err="1"/>
              <a:t>l'invitation</a:t>
            </a:r>
            <a:r>
              <a:rPr lang="en-US" sz="2600" i="1" dirty="0"/>
              <a:t> au voyage</a:t>
            </a:r>
            <a:r>
              <a:rPr lang="en-US" sz="2600" dirty="0"/>
              <a:t>,</a:t>
            </a:r>
            <a:r>
              <a:rPr lang="fr-FR" sz="2600" i="1" dirty="0"/>
              <a:t> le spleen de Paris</a:t>
            </a:r>
            <a:r>
              <a:rPr lang="fr-FR" sz="2600" dirty="0"/>
              <a:t> , Charles Baudelaire </a:t>
            </a:r>
          </a:p>
          <a:p>
            <a:pPr marL="0" indent="0">
              <a:buNone/>
            </a:pPr>
            <a:r>
              <a:rPr lang="en-US" sz="2800" i="1" dirty="0" err="1"/>
              <a:t>Voyelles</a:t>
            </a:r>
            <a:r>
              <a:rPr lang="en-US" sz="2800" i="1" dirty="0"/>
              <a:t> </a:t>
            </a:r>
            <a:r>
              <a:rPr lang="en-US" sz="2800" dirty="0"/>
              <a:t>et </a:t>
            </a:r>
            <a:r>
              <a:rPr lang="en-US" sz="2800" i="1" dirty="0"/>
              <a:t> Le </a:t>
            </a:r>
            <a:r>
              <a:rPr lang="en-US" sz="2800" i="1" dirty="0" err="1"/>
              <a:t>Dormeur</a:t>
            </a:r>
            <a:r>
              <a:rPr lang="en-US" sz="2800" i="1" dirty="0"/>
              <a:t> du Val, </a:t>
            </a:r>
            <a:r>
              <a:rPr lang="en-US" sz="2800" dirty="0"/>
              <a:t>Arthur Rimbaud</a:t>
            </a:r>
          </a:p>
          <a:p>
            <a:pPr marL="0" indent="0">
              <a:buNone/>
            </a:pPr>
            <a:r>
              <a:rPr lang="en-US" sz="2800" i="1" dirty="0"/>
              <a:t>Chanson d’Automne,  </a:t>
            </a:r>
            <a:r>
              <a:rPr lang="en-US" sz="2800" dirty="0"/>
              <a:t>Paul Verlaine</a:t>
            </a:r>
          </a:p>
          <a:p>
            <a:pPr marL="0" indent="0">
              <a:buNone/>
            </a:pPr>
            <a:r>
              <a:rPr lang="en-US" sz="2800" i="1" dirty="0" err="1"/>
              <a:t>Demain</a:t>
            </a:r>
            <a:r>
              <a:rPr lang="en-US" sz="2800" i="1" dirty="0"/>
              <a:t> </a:t>
            </a:r>
            <a:r>
              <a:rPr lang="en-US" sz="2800" i="1" dirty="0" err="1"/>
              <a:t>dès</a:t>
            </a:r>
            <a:r>
              <a:rPr lang="en-US" sz="2800" i="1" dirty="0"/>
              <a:t> </a:t>
            </a:r>
            <a:r>
              <a:rPr lang="en-US" sz="2800" i="1" dirty="0" err="1"/>
              <a:t>l’Aube</a:t>
            </a:r>
            <a:r>
              <a:rPr lang="en-US" sz="2800" dirty="0"/>
              <a:t>, Victor Hugo</a:t>
            </a:r>
          </a:p>
          <a:p>
            <a:pPr marL="0" indent="0">
              <a:buNone/>
            </a:pPr>
            <a:r>
              <a:rPr lang="en-US" sz="2800" i="1" dirty="0" err="1"/>
              <a:t>Liberté</a:t>
            </a:r>
            <a:r>
              <a:rPr lang="en-US" sz="2800" dirty="0"/>
              <a:t>  Paul </a:t>
            </a:r>
            <a:r>
              <a:rPr lang="en-US" sz="2800" dirty="0" err="1"/>
              <a:t>Eluard</a:t>
            </a:r>
            <a:r>
              <a:rPr lang="en-US" sz="2800" dirty="0"/>
              <a:t> (Né </a:t>
            </a:r>
            <a:r>
              <a:rPr lang="en-US" sz="2800" dirty="0" err="1"/>
              <a:t>en</a:t>
            </a:r>
            <a:r>
              <a:rPr lang="en-US" sz="2800" dirty="0"/>
              <a:t> 1895, de son </a:t>
            </a:r>
            <a:r>
              <a:rPr lang="en-US" sz="2800" dirty="0" err="1"/>
              <a:t>vrai</a:t>
            </a:r>
            <a:r>
              <a:rPr lang="en-US" sz="2800" dirty="0"/>
              <a:t> nom </a:t>
            </a:r>
            <a:r>
              <a:rPr lang="en-US" sz="2800" dirty="0" err="1"/>
              <a:t>Eugène</a:t>
            </a:r>
            <a:r>
              <a:rPr lang="en-US" sz="2800" dirty="0"/>
              <a:t> </a:t>
            </a:r>
            <a:r>
              <a:rPr lang="en-US" sz="2800" dirty="0" err="1"/>
              <a:t>Grindel</a:t>
            </a:r>
            <a:r>
              <a:rPr lang="en-US" sz="2800" dirty="0"/>
              <a:t>, </a:t>
            </a:r>
            <a:r>
              <a:rPr lang="en-US" sz="2800" dirty="0" err="1"/>
              <a:t>est</a:t>
            </a:r>
            <a:r>
              <a:rPr lang="en-US" sz="2800" dirty="0"/>
              <a:t> le co-</a:t>
            </a:r>
            <a:r>
              <a:rPr lang="en-US" sz="2800" dirty="0" err="1"/>
              <a:t>fondateur</a:t>
            </a:r>
            <a:r>
              <a:rPr lang="en-US" sz="2800" dirty="0"/>
              <a:t> du </a:t>
            </a:r>
            <a:r>
              <a:rPr lang="en-US" sz="2800" dirty="0" err="1"/>
              <a:t>Surréalisme</a:t>
            </a:r>
            <a:r>
              <a:rPr lang="en-US" sz="2800" dirty="0"/>
              <a:t>.</a:t>
            </a:r>
          </a:p>
          <a:p>
            <a:pPr marL="0" indent="0">
              <a:buNone/>
            </a:pPr>
            <a:r>
              <a:rPr lang="en-US" sz="2800" i="1" dirty="0" err="1"/>
              <a:t>Jaques</a:t>
            </a:r>
            <a:r>
              <a:rPr lang="en-US" sz="2800" i="1" dirty="0"/>
              <a:t> </a:t>
            </a:r>
            <a:r>
              <a:rPr lang="en-US" sz="2800" i="1" dirty="0" err="1"/>
              <a:t>Prévert</a:t>
            </a:r>
            <a:endParaRPr lang="en-US" sz="2800" i="1" dirty="0"/>
          </a:p>
          <a:p>
            <a:pPr marL="0" indent="0">
              <a:buNone/>
            </a:pPr>
            <a:endParaRPr lang="en-US" sz="2800" i="1"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dirty="0"/>
          </a:p>
        </p:txBody>
      </p:sp>
    </p:spTree>
    <p:extLst>
      <p:ext uri="{BB962C8B-B14F-4D97-AF65-F5344CB8AC3E}">
        <p14:creationId xmlns:p14="http://schemas.microsoft.com/office/powerpoint/2010/main" val="1214702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2F7E18-DE20-584E-ADC8-EA65DA4759B5}"/>
              </a:ext>
            </a:extLst>
          </p:cNvPr>
          <p:cNvSpPr>
            <a:spLocks noGrp="1"/>
          </p:cNvSpPr>
          <p:nvPr>
            <p:ph type="title"/>
          </p:nvPr>
        </p:nvSpPr>
        <p:spPr/>
        <p:txBody>
          <a:bodyPr>
            <a:normAutofit fontScale="90000"/>
          </a:bodyPr>
          <a:lstStyle/>
          <a:p>
            <a:r>
              <a:rPr lang="en-US" dirty="0"/>
              <a:t>Ballade– </a:t>
            </a:r>
            <a:r>
              <a:rPr lang="en-US" dirty="0" err="1"/>
              <a:t>Quels</a:t>
            </a:r>
            <a:r>
              <a:rPr lang="en-US" dirty="0"/>
              <a:t> mots pour un “golden shovel”?</a:t>
            </a:r>
          </a:p>
        </p:txBody>
      </p:sp>
      <p:sp>
        <p:nvSpPr>
          <p:cNvPr id="3" name="Content Placeholder 2">
            <a:extLst>
              <a:ext uri="{FF2B5EF4-FFF2-40B4-BE49-F238E27FC236}">
                <a16:creationId xmlns:a16="http://schemas.microsoft.com/office/drawing/2014/main" id="{3A23051D-F6D3-3343-95FF-D7BD56C9A837}"/>
              </a:ext>
            </a:extLst>
          </p:cNvPr>
          <p:cNvSpPr>
            <a:spLocks noGrp="1"/>
          </p:cNvSpPr>
          <p:nvPr>
            <p:ph idx="1"/>
          </p:nvPr>
        </p:nvSpPr>
        <p:spPr/>
        <p:txBody>
          <a:bodyPr>
            <a:normAutofit fontScale="85000" lnSpcReduction="20000"/>
          </a:bodyPr>
          <a:lstStyle/>
          <a:p>
            <a:pPr marL="0" indent="0">
              <a:buNone/>
            </a:pPr>
            <a:r>
              <a:rPr lang="en-US" dirty="0"/>
              <a:t/>
            </a:r>
            <a:br>
              <a:rPr lang="en-US" dirty="0"/>
            </a:br>
            <a:r>
              <a:rPr lang="en-US" i="1" dirty="0"/>
              <a:t>Ballade des </a:t>
            </a:r>
            <a:r>
              <a:rPr lang="en-US" i="1" dirty="0" err="1"/>
              <a:t>Pendus</a:t>
            </a:r>
            <a:endParaRPr lang="en-US" i="1" dirty="0"/>
          </a:p>
          <a:p>
            <a:pPr marL="0" indent="0">
              <a:buNone/>
            </a:pPr>
            <a:r>
              <a:rPr lang="en-US" dirty="0"/>
              <a:t>Frères </a:t>
            </a:r>
            <a:r>
              <a:rPr lang="en-US" dirty="0" err="1"/>
              <a:t>humains</a:t>
            </a:r>
            <a:r>
              <a:rPr lang="en-US" dirty="0"/>
              <a:t>, qui après nous </a:t>
            </a:r>
            <a:r>
              <a:rPr lang="en-US" dirty="0" err="1"/>
              <a:t>vivez</a:t>
            </a:r>
            <a:r>
              <a:rPr lang="en-US" dirty="0"/>
              <a:t>,</a:t>
            </a:r>
            <a:br>
              <a:rPr lang="en-US" dirty="0"/>
            </a:br>
            <a:r>
              <a:rPr lang="en-US" dirty="0" err="1"/>
              <a:t>N'ayez</a:t>
            </a:r>
            <a:r>
              <a:rPr lang="en-US" dirty="0"/>
              <a:t> les </a:t>
            </a:r>
            <a:r>
              <a:rPr lang="en-US" dirty="0" err="1"/>
              <a:t>coeurs</a:t>
            </a:r>
            <a:r>
              <a:rPr lang="en-US" dirty="0"/>
              <a:t> </a:t>
            </a:r>
            <a:r>
              <a:rPr lang="en-US" dirty="0" err="1"/>
              <a:t>contre</a:t>
            </a:r>
            <a:r>
              <a:rPr lang="en-US" dirty="0"/>
              <a:t> nous </a:t>
            </a:r>
            <a:r>
              <a:rPr lang="en-US" dirty="0" err="1"/>
              <a:t>endurcis</a:t>
            </a:r>
            <a:r>
              <a:rPr lang="en-US" dirty="0"/>
              <a:t>,</a:t>
            </a:r>
            <a:br>
              <a:rPr lang="en-US" dirty="0"/>
            </a:br>
            <a:r>
              <a:rPr lang="en-US" dirty="0"/>
              <a:t>Car, </a:t>
            </a:r>
            <a:r>
              <a:rPr lang="en-US" dirty="0" err="1"/>
              <a:t>si</a:t>
            </a:r>
            <a:r>
              <a:rPr lang="en-US" dirty="0"/>
              <a:t> </a:t>
            </a:r>
            <a:r>
              <a:rPr lang="en-US" dirty="0" err="1"/>
              <a:t>pitié</a:t>
            </a:r>
            <a:r>
              <a:rPr lang="en-US" dirty="0"/>
              <a:t> de nous </a:t>
            </a:r>
            <a:r>
              <a:rPr lang="en-US" dirty="0" err="1"/>
              <a:t>pauvres</a:t>
            </a:r>
            <a:r>
              <a:rPr lang="en-US" dirty="0"/>
              <a:t> </a:t>
            </a:r>
            <a:r>
              <a:rPr lang="en-US" dirty="0" err="1"/>
              <a:t>avez</a:t>
            </a:r>
            <a:r>
              <a:rPr lang="en-US" dirty="0"/>
              <a:t>,</a:t>
            </a:r>
            <a:br>
              <a:rPr lang="en-US" dirty="0"/>
            </a:br>
            <a:r>
              <a:rPr lang="en-US" dirty="0" err="1"/>
              <a:t>Dieu</a:t>
            </a:r>
            <a:r>
              <a:rPr lang="en-US" dirty="0"/>
              <a:t> </a:t>
            </a:r>
            <a:r>
              <a:rPr lang="en-US" dirty="0" err="1"/>
              <a:t>en</a:t>
            </a:r>
            <a:r>
              <a:rPr lang="en-US" dirty="0"/>
              <a:t> aura plus </a:t>
            </a:r>
            <a:r>
              <a:rPr lang="en-US" dirty="0" err="1"/>
              <a:t>tôt</a:t>
            </a:r>
            <a:r>
              <a:rPr lang="en-US" dirty="0"/>
              <a:t> de </a:t>
            </a:r>
            <a:r>
              <a:rPr lang="en-US" dirty="0" err="1"/>
              <a:t>vous</a:t>
            </a:r>
            <a:r>
              <a:rPr lang="en-US" dirty="0"/>
              <a:t> </a:t>
            </a:r>
            <a:r>
              <a:rPr lang="en-US" dirty="0" err="1"/>
              <a:t>mercis</a:t>
            </a:r>
            <a:r>
              <a:rPr lang="en-US" dirty="0"/>
              <a:t>.</a:t>
            </a:r>
            <a:br>
              <a:rPr lang="en-US" dirty="0"/>
            </a:br>
            <a:r>
              <a:rPr lang="en-US" dirty="0" err="1"/>
              <a:t>Vous</a:t>
            </a:r>
            <a:r>
              <a:rPr lang="en-US" dirty="0"/>
              <a:t> nous </a:t>
            </a:r>
            <a:r>
              <a:rPr lang="en-US" dirty="0" err="1"/>
              <a:t>voyez</a:t>
            </a:r>
            <a:r>
              <a:rPr lang="en-US" dirty="0"/>
              <a:t> ci attachés, cinq, six :</a:t>
            </a:r>
            <a:br>
              <a:rPr lang="en-US" dirty="0"/>
            </a:br>
            <a:r>
              <a:rPr lang="en-US" dirty="0"/>
              <a:t>Quant </a:t>
            </a:r>
            <a:r>
              <a:rPr lang="en-US" dirty="0" err="1"/>
              <a:t>à</a:t>
            </a:r>
            <a:r>
              <a:rPr lang="en-US" dirty="0"/>
              <a:t> la chair, que trop </a:t>
            </a:r>
            <a:r>
              <a:rPr lang="en-US" dirty="0" err="1"/>
              <a:t>avons</a:t>
            </a:r>
            <a:r>
              <a:rPr lang="en-US" dirty="0"/>
              <a:t> </a:t>
            </a:r>
            <a:r>
              <a:rPr lang="en-US" dirty="0" err="1"/>
              <a:t>nourrie</a:t>
            </a:r>
            <a:r>
              <a:rPr lang="en-US" dirty="0"/>
              <a:t>,</a:t>
            </a:r>
            <a:br>
              <a:rPr lang="en-US" dirty="0"/>
            </a:br>
            <a:r>
              <a:rPr lang="en-US" dirty="0"/>
              <a:t>Elle </a:t>
            </a:r>
            <a:r>
              <a:rPr lang="en-US" dirty="0" err="1"/>
              <a:t>est</a:t>
            </a:r>
            <a:r>
              <a:rPr lang="en-US" dirty="0"/>
              <a:t> </a:t>
            </a:r>
            <a:r>
              <a:rPr lang="en-US" dirty="0" err="1"/>
              <a:t>piéça</a:t>
            </a:r>
            <a:r>
              <a:rPr lang="en-US" dirty="0"/>
              <a:t> </a:t>
            </a:r>
            <a:r>
              <a:rPr lang="en-US" dirty="0" err="1"/>
              <a:t>dévorée</a:t>
            </a:r>
            <a:r>
              <a:rPr lang="en-US" dirty="0"/>
              <a:t> et </a:t>
            </a:r>
            <a:r>
              <a:rPr lang="en-US" dirty="0" err="1"/>
              <a:t>pourrie</a:t>
            </a:r>
            <a:r>
              <a:rPr lang="en-US" dirty="0"/>
              <a:t>,</a:t>
            </a:r>
            <a:br>
              <a:rPr lang="en-US" dirty="0"/>
            </a:br>
            <a:r>
              <a:rPr lang="en-US" dirty="0"/>
              <a:t>Et nous, les </a:t>
            </a:r>
            <a:r>
              <a:rPr lang="en-US" dirty="0" err="1"/>
              <a:t>os</a:t>
            </a:r>
            <a:r>
              <a:rPr lang="en-US" dirty="0"/>
              <a:t>, </a:t>
            </a:r>
            <a:r>
              <a:rPr lang="en-US" dirty="0" err="1"/>
              <a:t>devenons</a:t>
            </a:r>
            <a:r>
              <a:rPr lang="en-US" dirty="0"/>
              <a:t> </a:t>
            </a:r>
            <a:r>
              <a:rPr lang="en-US" dirty="0" err="1"/>
              <a:t>cendre</a:t>
            </a:r>
            <a:r>
              <a:rPr lang="en-US" dirty="0"/>
              <a:t> et </a:t>
            </a:r>
            <a:r>
              <a:rPr lang="en-US" dirty="0" err="1"/>
              <a:t>poudre</a:t>
            </a:r>
            <a:r>
              <a:rPr lang="en-US" dirty="0"/>
              <a:t>. </a:t>
            </a:r>
            <a:br>
              <a:rPr lang="en-US" dirty="0"/>
            </a:br>
            <a:r>
              <a:rPr lang="en-US" dirty="0"/>
              <a:t>De </a:t>
            </a:r>
            <a:r>
              <a:rPr lang="en-US" dirty="0" err="1"/>
              <a:t>notre</a:t>
            </a:r>
            <a:r>
              <a:rPr lang="en-US" dirty="0"/>
              <a:t> mal </a:t>
            </a:r>
            <a:r>
              <a:rPr lang="en-US" dirty="0" err="1"/>
              <a:t>personne</a:t>
            </a:r>
            <a:r>
              <a:rPr lang="en-US" dirty="0"/>
              <a:t> ne </a:t>
            </a:r>
            <a:r>
              <a:rPr lang="en-US" dirty="0" err="1"/>
              <a:t>s'en</a:t>
            </a:r>
            <a:r>
              <a:rPr lang="en-US" dirty="0"/>
              <a:t> </a:t>
            </a:r>
            <a:r>
              <a:rPr lang="en-US" dirty="0" err="1"/>
              <a:t>rie</a:t>
            </a:r>
            <a:r>
              <a:rPr lang="en-US" dirty="0"/>
              <a:t> ;</a:t>
            </a:r>
            <a:br>
              <a:rPr lang="en-US" dirty="0"/>
            </a:br>
            <a:r>
              <a:rPr lang="en-US" dirty="0" err="1"/>
              <a:t>Mais</a:t>
            </a:r>
            <a:r>
              <a:rPr lang="en-US" dirty="0"/>
              <a:t> </a:t>
            </a:r>
            <a:r>
              <a:rPr lang="en-US" dirty="0" err="1"/>
              <a:t>priez</a:t>
            </a:r>
            <a:r>
              <a:rPr lang="en-US" dirty="0"/>
              <a:t> </a:t>
            </a:r>
            <a:r>
              <a:rPr lang="en-US" dirty="0" err="1"/>
              <a:t>Dieu</a:t>
            </a:r>
            <a:r>
              <a:rPr lang="en-US" dirty="0"/>
              <a:t> que </a:t>
            </a:r>
            <a:r>
              <a:rPr lang="en-US" dirty="0" err="1"/>
              <a:t>tous</a:t>
            </a:r>
            <a:r>
              <a:rPr lang="en-US" dirty="0"/>
              <a:t> nous </a:t>
            </a:r>
            <a:r>
              <a:rPr lang="en-US" dirty="0" err="1"/>
              <a:t>veuille</a:t>
            </a:r>
            <a:r>
              <a:rPr lang="en-US" dirty="0"/>
              <a:t> </a:t>
            </a:r>
            <a:r>
              <a:rPr lang="en-US" dirty="0" err="1"/>
              <a:t>absoudre</a:t>
            </a:r>
            <a:r>
              <a:rPr lang="en-US" dirty="0"/>
              <a:t> !</a:t>
            </a:r>
          </a:p>
        </p:txBody>
      </p:sp>
    </p:spTree>
    <p:extLst>
      <p:ext uri="{BB962C8B-B14F-4D97-AF65-F5344CB8AC3E}">
        <p14:creationId xmlns:p14="http://schemas.microsoft.com/office/powerpoint/2010/main" val="5606848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F15B6-6158-474C-87E0-C9DE831968D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BE114DA-E9C2-594F-BB9B-A1ED51D8F6A3}"/>
              </a:ext>
            </a:extLst>
          </p:cNvPr>
          <p:cNvSpPr>
            <a:spLocks noGrp="1"/>
          </p:cNvSpPr>
          <p:nvPr>
            <p:ph idx="1"/>
          </p:nvPr>
        </p:nvSpPr>
        <p:spPr/>
        <p:txBody>
          <a:bodyPr/>
          <a:lstStyle/>
          <a:p>
            <a:pPr marL="0" indent="0">
              <a:buNone/>
            </a:pPr>
            <a:r>
              <a:rPr lang="en-US" dirty="0"/>
              <a:t>Je </a:t>
            </a:r>
            <a:r>
              <a:rPr lang="en-US" dirty="0" err="1"/>
              <a:t>vous</a:t>
            </a:r>
            <a:r>
              <a:rPr lang="en-US" dirty="0"/>
              <a:t> </a:t>
            </a:r>
            <a:r>
              <a:rPr lang="en-US" dirty="0" err="1"/>
              <a:t>appelle</a:t>
            </a:r>
            <a:r>
              <a:rPr lang="en-US" dirty="0"/>
              <a:t>, </a:t>
            </a:r>
            <a:r>
              <a:rPr lang="en-US" b="1" dirty="0"/>
              <a:t>Frères,</a:t>
            </a:r>
          </a:p>
          <a:p>
            <a:pPr marL="0" indent="0">
              <a:buNone/>
            </a:pPr>
            <a:r>
              <a:rPr lang="en-US" dirty="0" err="1"/>
              <a:t>Vous</a:t>
            </a:r>
            <a:r>
              <a:rPr lang="en-US" dirty="0"/>
              <a:t> </a:t>
            </a:r>
            <a:r>
              <a:rPr lang="en-US" dirty="0" err="1"/>
              <a:t>appelle</a:t>
            </a:r>
            <a:r>
              <a:rPr lang="en-US" dirty="0"/>
              <a:t> </a:t>
            </a:r>
            <a:r>
              <a:rPr lang="en-US" b="1" dirty="0" err="1"/>
              <a:t>humains</a:t>
            </a:r>
            <a:r>
              <a:rPr lang="en-US" b="1" dirty="0"/>
              <a:t>, </a:t>
            </a:r>
          </a:p>
          <a:p>
            <a:pPr marL="0" indent="0">
              <a:buNone/>
            </a:pPr>
            <a:r>
              <a:rPr lang="en-US" dirty="0" err="1"/>
              <a:t>Vous</a:t>
            </a:r>
            <a:r>
              <a:rPr lang="en-US" dirty="0"/>
              <a:t> </a:t>
            </a:r>
            <a:r>
              <a:rPr lang="en-US" dirty="0" err="1"/>
              <a:t>appelle</a:t>
            </a:r>
            <a:r>
              <a:rPr lang="en-US" dirty="0"/>
              <a:t> de mon </a:t>
            </a:r>
            <a:r>
              <a:rPr lang="en-US" dirty="0" err="1"/>
              <a:t>coeur</a:t>
            </a:r>
            <a:r>
              <a:rPr lang="en-US" dirty="0"/>
              <a:t> </a:t>
            </a:r>
            <a:r>
              <a:rPr lang="en-US" b="1" dirty="0"/>
              <a:t>qui</a:t>
            </a:r>
            <a:r>
              <a:rPr lang="en-US" dirty="0"/>
              <a:t> </a:t>
            </a:r>
          </a:p>
          <a:p>
            <a:pPr marL="0" indent="0">
              <a:buNone/>
            </a:pPr>
            <a:r>
              <a:rPr lang="en-US" dirty="0" err="1"/>
              <a:t>S’ouvre</a:t>
            </a:r>
            <a:r>
              <a:rPr lang="en-US" dirty="0"/>
              <a:t>, refuse de </a:t>
            </a:r>
            <a:r>
              <a:rPr lang="en-US" dirty="0" err="1"/>
              <a:t>s’endurcir</a:t>
            </a:r>
            <a:r>
              <a:rPr lang="en-US" dirty="0"/>
              <a:t>, </a:t>
            </a:r>
            <a:r>
              <a:rPr lang="en-US" dirty="0" err="1"/>
              <a:t>même</a:t>
            </a:r>
            <a:r>
              <a:rPr lang="en-US" dirty="0"/>
              <a:t> </a:t>
            </a:r>
            <a:r>
              <a:rPr lang="en-US" b="1" dirty="0"/>
              <a:t>après</a:t>
            </a:r>
            <a:r>
              <a:rPr lang="en-US" dirty="0"/>
              <a:t> </a:t>
            </a:r>
          </a:p>
          <a:p>
            <a:pPr marL="0" indent="0">
              <a:buNone/>
            </a:pPr>
            <a:r>
              <a:rPr lang="en-US" dirty="0" err="1"/>
              <a:t>Avoir</a:t>
            </a:r>
            <a:r>
              <a:rPr lang="en-US" dirty="0"/>
              <a:t> </a:t>
            </a:r>
            <a:r>
              <a:rPr lang="en-US" dirty="0" err="1"/>
              <a:t>dit</a:t>
            </a:r>
            <a:r>
              <a:rPr lang="en-US" dirty="0"/>
              <a:t>, </a:t>
            </a:r>
            <a:r>
              <a:rPr lang="en-US" dirty="0" err="1"/>
              <a:t>toi</a:t>
            </a:r>
            <a:r>
              <a:rPr lang="en-US" dirty="0"/>
              <a:t>, </a:t>
            </a:r>
            <a:r>
              <a:rPr lang="en-US" dirty="0" err="1"/>
              <a:t>tu</a:t>
            </a:r>
            <a:r>
              <a:rPr lang="en-US" dirty="0"/>
              <a:t> </a:t>
            </a:r>
            <a:r>
              <a:rPr lang="en-US" dirty="0" err="1"/>
              <a:t>n’es</a:t>
            </a:r>
            <a:r>
              <a:rPr lang="en-US" dirty="0"/>
              <a:t> pas </a:t>
            </a:r>
            <a:r>
              <a:rPr lang="en-US" dirty="0" err="1"/>
              <a:t>comme</a:t>
            </a:r>
            <a:r>
              <a:rPr lang="en-US" dirty="0"/>
              <a:t> </a:t>
            </a:r>
            <a:r>
              <a:rPr lang="en-US" dirty="0" err="1"/>
              <a:t>moi</a:t>
            </a:r>
            <a:r>
              <a:rPr lang="en-US" dirty="0"/>
              <a:t>. </a:t>
            </a:r>
            <a:r>
              <a:rPr lang="en-US" b="1" dirty="0"/>
              <a:t>nous </a:t>
            </a:r>
          </a:p>
          <a:p>
            <a:pPr marL="0" indent="0">
              <a:buNone/>
            </a:pPr>
            <a:r>
              <a:rPr lang="en-US" dirty="0"/>
              <a:t>Je dis, </a:t>
            </a:r>
            <a:r>
              <a:rPr lang="en-US" dirty="0" err="1"/>
              <a:t>freres</a:t>
            </a:r>
            <a:r>
              <a:rPr lang="en-US" dirty="0"/>
              <a:t>, </a:t>
            </a:r>
            <a:r>
              <a:rPr lang="en-US" b="1" dirty="0" err="1"/>
              <a:t>vivez</a:t>
            </a:r>
            <a:r>
              <a:rPr lang="en-US" dirty="0"/>
              <a:t>,</a:t>
            </a:r>
          </a:p>
        </p:txBody>
      </p:sp>
    </p:spTree>
    <p:extLst>
      <p:ext uri="{BB962C8B-B14F-4D97-AF65-F5344CB8AC3E}">
        <p14:creationId xmlns:p14="http://schemas.microsoft.com/office/powerpoint/2010/main" val="28096309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E53AC-1235-6543-95BD-74B540C67E3B}"/>
              </a:ext>
            </a:extLst>
          </p:cNvPr>
          <p:cNvSpPr>
            <a:spLocks noGrp="1"/>
          </p:cNvSpPr>
          <p:nvPr>
            <p:ph type="title"/>
          </p:nvPr>
        </p:nvSpPr>
        <p:spPr/>
        <p:txBody>
          <a:bodyPr/>
          <a:lstStyle/>
          <a:p>
            <a:endParaRPr lang="en-US" dirty="0"/>
          </a:p>
        </p:txBody>
      </p:sp>
      <p:pic>
        <p:nvPicPr>
          <p:cNvPr id="5" name="Content Placeholder 4">
            <a:extLst>
              <a:ext uri="{FF2B5EF4-FFF2-40B4-BE49-F238E27FC236}">
                <a16:creationId xmlns:a16="http://schemas.microsoft.com/office/drawing/2014/main" id="{31EB04BA-6D7B-814F-935D-67A76746B99A}"/>
              </a:ext>
            </a:extLst>
          </p:cNvPr>
          <p:cNvPicPr>
            <a:picLocks noGrp="1" noChangeAspect="1"/>
          </p:cNvPicPr>
          <p:nvPr>
            <p:ph idx="1"/>
          </p:nvPr>
        </p:nvPicPr>
        <p:blipFill>
          <a:blip r:embed="rId3"/>
          <a:stretch>
            <a:fillRect/>
          </a:stretch>
        </p:blipFill>
        <p:spPr>
          <a:xfrm>
            <a:off x="457200" y="1522263"/>
            <a:ext cx="6821464" cy="5110753"/>
          </a:xfrm>
        </p:spPr>
      </p:pic>
      <p:sp>
        <p:nvSpPr>
          <p:cNvPr id="6" name="TextBox 5">
            <a:extLst>
              <a:ext uri="{FF2B5EF4-FFF2-40B4-BE49-F238E27FC236}">
                <a16:creationId xmlns:a16="http://schemas.microsoft.com/office/drawing/2014/main" id="{10ADBF22-B586-DA4E-827A-B08C21EEAA45}"/>
              </a:ext>
            </a:extLst>
          </p:cNvPr>
          <p:cNvSpPr txBox="1"/>
          <p:nvPr/>
        </p:nvSpPr>
        <p:spPr>
          <a:xfrm>
            <a:off x="457200" y="170013"/>
            <a:ext cx="3352200" cy="369332"/>
          </a:xfrm>
          <a:prstGeom prst="rect">
            <a:avLst/>
          </a:prstGeom>
          <a:noFill/>
        </p:spPr>
        <p:txBody>
          <a:bodyPr wrap="none" rtlCol="0">
            <a:spAutoFit/>
          </a:bodyPr>
          <a:lstStyle/>
          <a:p>
            <a:r>
              <a:rPr lang="en-US" dirty="0"/>
              <a:t>Ne </a:t>
            </a:r>
            <a:r>
              <a:rPr lang="en-US" dirty="0" err="1"/>
              <a:t>reprenez</a:t>
            </a:r>
            <a:r>
              <a:rPr lang="en-US" dirty="0"/>
              <a:t>, Dames, </a:t>
            </a:r>
            <a:r>
              <a:rPr lang="en-US" dirty="0" err="1"/>
              <a:t>si</a:t>
            </a:r>
            <a:r>
              <a:rPr lang="en-US" dirty="0"/>
              <a:t> </a:t>
            </a:r>
            <a:r>
              <a:rPr lang="en-US" dirty="0" err="1"/>
              <a:t>j'ai</a:t>
            </a:r>
            <a:r>
              <a:rPr lang="en-US" dirty="0"/>
              <a:t> </a:t>
            </a:r>
            <a:r>
              <a:rPr lang="en-US" dirty="0" err="1"/>
              <a:t>aimé</a:t>
            </a:r>
            <a:r>
              <a:rPr lang="en-US" dirty="0"/>
              <a:t>…</a:t>
            </a:r>
          </a:p>
        </p:txBody>
      </p:sp>
    </p:spTree>
    <p:extLst>
      <p:ext uri="{BB962C8B-B14F-4D97-AF65-F5344CB8AC3E}">
        <p14:creationId xmlns:p14="http://schemas.microsoft.com/office/powerpoint/2010/main" val="16202078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A95DD-FCB1-EC4F-8E7E-3CF1982F65FA}"/>
              </a:ext>
            </a:extLst>
          </p:cNvPr>
          <p:cNvSpPr>
            <a:spLocks noGrp="1"/>
          </p:cNvSpPr>
          <p:nvPr>
            <p:ph type="title"/>
          </p:nvPr>
        </p:nvSpPr>
        <p:spPr/>
        <p:txBody>
          <a:bodyPr>
            <a:normAutofit fontScale="90000"/>
          </a:bodyPr>
          <a:lstStyle/>
          <a:p>
            <a:r>
              <a:rPr lang="en-US" dirty="0"/>
              <a:t>La </a:t>
            </a:r>
            <a:r>
              <a:rPr lang="en-US" dirty="0" err="1"/>
              <a:t>Modernisation</a:t>
            </a:r>
            <a:r>
              <a:rPr lang="en-US" dirty="0"/>
              <a:t> du </a:t>
            </a:r>
            <a:r>
              <a:rPr lang="en-US" dirty="0" err="1"/>
              <a:t>Français</a:t>
            </a:r>
            <a:r>
              <a:rPr lang="en-US" dirty="0"/>
              <a:t/>
            </a:r>
            <a:br>
              <a:rPr lang="en-US" dirty="0"/>
            </a:br>
            <a:r>
              <a:rPr lang="en-US" dirty="0"/>
              <a:t>Rondeau de Charles </a:t>
            </a:r>
            <a:r>
              <a:rPr lang="en-US" dirty="0" err="1"/>
              <a:t>d’Orléans</a:t>
            </a:r>
            <a:r>
              <a:rPr lang="en-US" dirty="0"/>
              <a:t> </a:t>
            </a:r>
            <a:br>
              <a:rPr lang="en-US" dirty="0"/>
            </a:br>
            <a:endParaRPr lang="en-US" dirty="0"/>
          </a:p>
        </p:txBody>
      </p:sp>
      <p:sp>
        <p:nvSpPr>
          <p:cNvPr id="3" name="Content Placeholder 2">
            <a:extLst>
              <a:ext uri="{FF2B5EF4-FFF2-40B4-BE49-F238E27FC236}">
                <a16:creationId xmlns:a16="http://schemas.microsoft.com/office/drawing/2014/main" id="{B0A771BF-2069-B541-AA1B-FED61A8AF5DC}"/>
              </a:ext>
            </a:extLst>
          </p:cNvPr>
          <p:cNvSpPr>
            <a:spLocks noGrp="1"/>
          </p:cNvSpPr>
          <p:nvPr>
            <p:ph idx="1"/>
          </p:nvPr>
        </p:nvSpPr>
        <p:spPr>
          <a:xfrm>
            <a:off x="457200" y="1600201"/>
            <a:ext cx="7985051" cy="4183912"/>
          </a:xfrm>
        </p:spPr>
        <p:txBody>
          <a:bodyPr numCol="2">
            <a:normAutofit fontScale="55000" lnSpcReduction="20000"/>
          </a:bodyPr>
          <a:lstStyle/>
          <a:p>
            <a:pPr marL="0" indent="0">
              <a:buNone/>
            </a:pPr>
            <a:r>
              <a:rPr lang="en-US" dirty="0"/>
              <a:t>Le temps a </a:t>
            </a:r>
            <a:r>
              <a:rPr lang="en-US" dirty="0" err="1"/>
              <a:t>laissé</a:t>
            </a:r>
            <a:r>
              <a:rPr lang="en-US" dirty="0"/>
              <a:t> son </a:t>
            </a:r>
            <a:r>
              <a:rPr lang="en-US" dirty="0" err="1"/>
              <a:t>manteau</a:t>
            </a:r>
            <a:r>
              <a:rPr lang="en-US" dirty="0"/>
              <a:t>.</a:t>
            </a:r>
          </a:p>
          <a:p>
            <a:pPr marL="0" indent="0">
              <a:buNone/>
            </a:pPr>
            <a:r>
              <a:rPr lang="en-US" dirty="0"/>
              <a:t>De vent, de </a:t>
            </a:r>
            <a:r>
              <a:rPr lang="en-US" dirty="0" err="1"/>
              <a:t>froidure</a:t>
            </a:r>
            <a:r>
              <a:rPr lang="en-US" dirty="0"/>
              <a:t> et de </a:t>
            </a:r>
            <a:r>
              <a:rPr lang="en-US" dirty="0" err="1"/>
              <a:t>pluie</a:t>
            </a:r>
            <a:r>
              <a:rPr lang="en-US" dirty="0"/>
              <a:t>,</a:t>
            </a:r>
          </a:p>
          <a:p>
            <a:pPr marL="0" indent="0">
              <a:buNone/>
            </a:pPr>
            <a:r>
              <a:rPr lang="en-US" dirty="0"/>
              <a:t>Et </a:t>
            </a:r>
            <a:r>
              <a:rPr lang="en-US" dirty="0" err="1"/>
              <a:t>s’est</a:t>
            </a:r>
            <a:r>
              <a:rPr lang="en-US" dirty="0"/>
              <a:t> </a:t>
            </a:r>
            <a:r>
              <a:rPr lang="en-US" dirty="0" err="1"/>
              <a:t>vêtu</a:t>
            </a:r>
            <a:r>
              <a:rPr lang="en-US" dirty="0"/>
              <a:t> de </a:t>
            </a:r>
            <a:r>
              <a:rPr lang="en-US" dirty="0" err="1"/>
              <a:t>broderie</a:t>
            </a:r>
            <a:r>
              <a:rPr lang="en-US" dirty="0"/>
              <a:t>,</a:t>
            </a:r>
          </a:p>
          <a:p>
            <a:pPr marL="0" indent="0">
              <a:buNone/>
            </a:pPr>
            <a:r>
              <a:rPr lang="en-US" dirty="0"/>
              <a:t>De </a:t>
            </a:r>
            <a:r>
              <a:rPr lang="en-US" dirty="0" err="1"/>
              <a:t>soleil</a:t>
            </a:r>
            <a:r>
              <a:rPr lang="en-US" dirty="0"/>
              <a:t> </a:t>
            </a:r>
            <a:r>
              <a:rPr lang="en-US" dirty="0" err="1"/>
              <a:t>luisant</a:t>
            </a:r>
            <a:r>
              <a:rPr lang="en-US" dirty="0"/>
              <a:t>, </a:t>
            </a:r>
            <a:r>
              <a:rPr lang="en-US" dirty="0" err="1"/>
              <a:t>clair</a:t>
            </a:r>
            <a:r>
              <a:rPr lang="en-US" dirty="0"/>
              <a:t> et beau.</a:t>
            </a:r>
          </a:p>
          <a:p>
            <a:pPr marL="0" indent="0">
              <a:buNone/>
            </a:pPr>
            <a:r>
              <a:rPr lang="en-US" dirty="0"/>
              <a:t> </a:t>
            </a:r>
          </a:p>
          <a:p>
            <a:pPr marL="0" indent="0">
              <a:buNone/>
            </a:pPr>
            <a:r>
              <a:rPr lang="en-US" dirty="0"/>
              <a:t>Il </a:t>
            </a:r>
            <a:r>
              <a:rPr lang="en-US" dirty="0" err="1"/>
              <a:t>n’y</a:t>
            </a:r>
            <a:r>
              <a:rPr lang="en-US" dirty="0"/>
              <a:t> a bête, </a:t>
            </a:r>
            <a:r>
              <a:rPr lang="en-US" dirty="0" err="1"/>
              <a:t>ni</a:t>
            </a:r>
            <a:r>
              <a:rPr lang="en-US" dirty="0"/>
              <a:t> </a:t>
            </a:r>
            <a:r>
              <a:rPr lang="en-US" dirty="0" err="1"/>
              <a:t>oiseau</a:t>
            </a:r>
            <a:endParaRPr lang="en-US" dirty="0"/>
          </a:p>
          <a:p>
            <a:pPr marL="0" indent="0">
              <a:buNone/>
            </a:pPr>
            <a:r>
              <a:rPr lang="en-US" dirty="0" err="1"/>
              <a:t>Qu’en</a:t>
            </a:r>
            <a:r>
              <a:rPr lang="en-US" dirty="0"/>
              <a:t> son jargon ne </a:t>
            </a:r>
            <a:r>
              <a:rPr lang="en-US" dirty="0" err="1"/>
              <a:t>chante</a:t>
            </a:r>
            <a:r>
              <a:rPr lang="en-US" dirty="0"/>
              <a:t> </a:t>
            </a:r>
            <a:r>
              <a:rPr lang="en-US" dirty="0" err="1"/>
              <a:t>ou</a:t>
            </a:r>
            <a:r>
              <a:rPr lang="en-US" dirty="0"/>
              <a:t> </a:t>
            </a:r>
            <a:r>
              <a:rPr lang="en-US" dirty="0" err="1"/>
              <a:t>crie</a:t>
            </a:r>
            <a:r>
              <a:rPr lang="en-US" dirty="0"/>
              <a:t> :</a:t>
            </a:r>
          </a:p>
          <a:p>
            <a:pPr marL="0" indent="0">
              <a:buNone/>
            </a:pPr>
            <a:r>
              <a:rPr lang="en-US" dirty="0"/>
              <a:t>Le temps a </a:t>
            </a:r>
            <a:r>
              <a:rPr lang="en-US" dirty="0" err="1"/>
              <a:t>laissé</a:t>
            </a:r>
            <a:r>
              <a:rPr lang="en-US" dirty="0"/>
              <a:t> son </a:t>
            </a:r>
            <a:r>
              <a:rPr lang="en-US" dirty="0" err="1"/>
              <a:t>manteau</a:t>
            </a:r>
            <a:r>
              <a:rPr lang="en-US" dirty="0"/>
              <a:t>.</a:t>
            </a:r>
          </a:p>
          <a:p>
            <a:pPr marL="0" indent="0">
              <a:buNone/>
            </a:pPr>
            <a:endParaRPr lang="en-US" dirty="0"/>
          </a:p>
          <a:p>
            <a:pPr marL="0" indent="0">
              <a:buNone/>
            </a:pPr>
            <a:r>
              <a:rPr lang="en-US" dirty="0" err="1"/>
              <a:t>Rivière</a:t>
            </a:r>
            <a:r>
              <a:rPr lang="en-US" dirty="0"/>
              <a:t>, </a:t>
            </a:r>
            <a:r>
              <a:rPr lang="en-US" dirty="0" err="1"/>
              <a:t>fontaine</a:t>
            </a:r>
            <a:r>
              <a:rPr lang="en-US" dirty="0"/>
              <a:t> et </a:t>
            </a:r>
            <a:r>
              <a:rPr lang="en-US" dirty="0" err="1"/>
              <a:t>ruisseau</a:t>
            </a:r>
            <a:endParaRPr lang="en-US" dirty="0"/>
          </a:p>
          <a:p>
            <a:pPr marL="0" indent="0">
              <a:buNone/>
            </a:pPr>
            <a:r>
              <a:rPr lang="en-US" dirty="0"/>
              <a:t>Portent </a:t>
            </a:r>
            <a:r>
              <a:rPr lang="en-US" dirty="0" err="1"/>
              <a:t>en</a:t>
            </a:r>
            <a:r>
              <a:rPr lang="en-US" dirty="0"/>
              <a:t> </a:t>
            </a:r>
            <a:r>
              <a:rPr lang="en-US" dirty="0" err="1"/>
              <a:t>livrée</a:t>
            </a:r>
            <a:r>
              <a:rPr lang="en-US" dirty="0"/>
              <a:t> </a:t>
            </a:r>
            <a:r>
              <a:rPr lang="en-US" dirty="0" err="1"/>
              <a:t>jolie</a:t>
            </a:r>
            <a:r>
              <a:rPr lang="en-US" dirty="0"/>
              <a:t>,</a:t>
            </a:r>
          </a:p>
          <a:p>
            <a:pPr marL="0" indent="0">
              <a:buNone/>
            </a:pPr>
            <a:r>
              <a:rPr lang="en-US" dirty="0" err="1"/>
              <a:t>Gouttes</a:t>
            </a:r>
            <a:r>
              <a:rPr lang="en-US" dirty="0"/>
              <a:t> </a:t>
            </a:r>
            <a:r>
              <a:rPr lang="en-US" dirty="0" err="1"/>
              <a:t>d’argent</a:t>
            </a:r>
            <a:r>
              <a:rPr lang="en-US" dirty="0"/>
              <a:t> </a:t>
            </a:r>
            <a:r>
              <a:rPr lang="en-US" dirty="0" err="1"/>
              <a:t>d’orfèvrerie</a:t>
            </a:r>
            <a:r>
              <a:rPr lang="en-US" dirty="0"/>
              <a:t>,</a:t>
            </a:r>
          </a:p>
          <a:p>
            <a:pPr marL="0" indent="0">
              <a:buNone/>
            </a:pPr>
            <a:r>
              <a:rPr lang="en-US" dirty="0" err="1"/>
              <a:t>Chacun</a:t>
            </a:r>
            <a:r>
              <a:rPr lang="en-US" dirty="0"/>
              <a:t> </a:t>
            </a:r>
            <a:r>
              <a:rPr lang="en-US" dirty="0" err="1"/>
              <a:t>s’habille</a:t>
            </a:r>
            <a:r>
              <a:rPr lang="en-US" dirty="0"/>
              <a:t> de nouveau :</a:t>
            </a:r>
          </a:p>
          <a:p>
            <a:pPr marL="0" indent="0">
              <a:buNone/>
            </a:pPr>
            <a:r>
              <a:rPr lang="en-US" dirty="0"/>
              <a:t>Le temps a </a:t>
            </a:r>
            <a:r>
              <a:rPr lang="en-US" dirty="0" err="1"/>
              <a:t>laissé</a:t>
            </a:r>
            <a:r>
              <a:rPr lang="en-US" dirty="0"/>
              <a:t> son manteaux</a:t>
            </a:r>
          </a:p>
          <a:p>
            <a:pPr marL="0" indent="0">
              <a:buNone/>
            </a:pPr>
            <a:endParaRPr lang="en-US" sz="3600" dirty="0"/>
          </a:p>
          <a:p>
            <a:pPr marL="0" indent="0">
              <a:buNone/>
            </a:pPr>
            <a:r>
              <a:rPr lang="en-US" sz="3600" dirty="0"/>
              <a:t>Le temps a </a:t>
            </a:r>
            <a:r>
              <a:rPr lang="en-US" sz="3600" dirty="0" err="1"/>
              <a:t>laissié</a:t>
            </a:r>
            <a:r>
              <a:rPr lang="en-US" sz="3600" dirty="0"/>
              <a:t> son </a:t>
            </a:r>
            <a:r>
              <a:rPr lang="en-US" sz="3600" dirty="0" err="1"/>
              <a:t>manteau</a:t>
            </a:r>
            <a:r>
              <a:rPr lang="en-US" sz="3600" dirty="0"/>
              <a:t/>
            </a:r>
            <a:br>
              <a:rPr lang="en-US" sz="3600" dirty="0"/>
            </a:br>
            <a:r>
              <a:rPr lang="en-US" sz="3600" dirty="0"/>
              <a:t>De vent, de </a:t>
            </a:r>
            <a:r>
              <a:rPr lang="en-US" sz="3600" dirty="0" err="1"/>
              <a:t>froidure</a:t>
            </a:r>
            <a:r>
              <a:rPr lang="en-US" sz="3600" dirty="0"/>
              <a:t> et de </a:t>
            </a:r>
            <a:r>
              <a:rPr lang="en-US" sz="3600" dirty="0" err="1"/>
              <a:t>pluye</a:t>
            </a:r>
            <a:r>
              <a:rPr lang="en-US" sz="3600" dirty="0"/>
              <a:t>,</a:t>
            </a:r>
            <a:br>
              <a:rPr lang="en-US" sz="3600" dirty="0"/>
            </a:br>
            <a:r>
              <a:rPr lang="en-US" sz="3600" dirty="0"/>
              <a:t>Et </a:t>
            </a:r>
            <a:r>
              <a:rPr lang="en-US" sz="3600" dirty="0" err="1"/>
              <a:t>s’est</a:t>
            </a:r>
            <a:r>
              <a:rPr lang="en-US" sz="3600" dirty="0"/>
              <a:t> </a:t>
            </a:r>
            <a:r>
              <a:rPr lang="en-US" sz="3600" dirty="0" err="1"/>
              <a:t>vestu</a:t>
            </a:r>
            <a:r>
              <a:rPr lang="en-US" sz="3600" dirty="0"/>
              <a:t> de </a:t>
            </a:r>
            <a:r>
              <a:rPr lang="en-US" sz="3600" dirty="0" err="1"/>
              <a:t>brouderie</a:t>
            </a:r>
            <a:r>
              <a:rPr lang="en-US" sz="3600" dirty="0"/>
              <a:t>,</a:t>
            </a:r>
            <a:br>
              <a:rPr lang="en-US" sz="3600" dirty="0"/>
            </a:br>
            <a:r>
              <a:rPr lang="en-US" sz="3600" dirty="0"/>
              <a:t>De </a:t>
            </a:r>
            <a:r>
              <a:rPr lang="en-US" sz="3600" dirty="0" err="1"/>
              <a:t>soleil</a:t>
            </a:r>
            <a:r>
              <a:rPr lang="en-US" sz="3600" dirty="0"/>
              <a:t> </a:t>
            </a:r>
            <a:r>
              <a:rPr lang="en-US" sz="3600" dirty="0" err="1"/>
              <a:t>luyant</a:t>
            </a:r>
            <a:r>
              <a:rPr lang="en-US" sz="3600" dirty="0"/>
              <a:t>, </a:t>
            </a:r>
            <a:r>
              <a:rPr lang="en-US" sz="3600" dirty="0" err="1"/>
              <a:t>cler</a:t>
            </a:r>
            <a:r>
              <a:rPr lang="en-US" sz="3600" dirty="0"/>
              <a:t> et beau.</a:t>
            </a:r>
          </a:p>
          <a:p>
            <a:pPr marL="0" indent="0">
              <a:buNone/>
            </a:pPr>
            <a:endParaRPr lang="en-US" dirty="0"/>
          </a:p>
          <a:p>
            <a:pPr marL="0" indent="0">
              <a:buNone/>
            </a:pPr>
            <a:r>
              <a:rPr lang="en-US" dirty="0"/>
              <a:t>Il </a:t>
            </a:r>
            <a:r>
              <a:rPr lang="en-US" dirty="0" err="1"/>
              <a:t>n’y</a:t>
            </a:r>
            <a:r>
              <a:rPr lang="en-US" dirty="0"/>
              <a:t> a </a:t>
            </a:r>
            <a:r>
              <a:rPr lang="en-US" dirty="0" err="1"/>
              <a:t>beste</a:t>
            </a:r>
            <a:r>
              <a:rPr lang="en-US" dirty="0"/>
              <a:t> ne </a:t>
            </a:r>
            <a:r>
              <a:rPr lang="en-US" dirty="0" err="1"/>
              <a:t>oyseau</a:t>
            </a:r>
            <a:r>
              <a:rPr lang="en-US" dirty="0"/>
              <a:t>,</a:t>
            </a:r>
            <a:br>
              <a:rPr lang="en-US" dirty="0"/>
            </a:br>
            <a:r>
              <a:rPr lang="en-US" dirty="0" err="1"/>
              <a:t>Qu’en</a:t>
            </a:r>
            <a:r>
              <a:rPr lang="en-US" dirty="0"/>
              <a:t> son jargon ne </a:t>
            </a:r>
            <a:r>
              <a:rPr lang="en-US" dirty="0" err="1"/>
              <a:t>chante</a:t>
            </a:r>
            <a:r>
              <a:rPr lang="en-US" dirty="0"/>
              <a:t> </a:t>
            </a:r>
            <a:r>
              <a:rPr lang="en-US" dirty="0" err="1"/>
              <a:t>ou</a:t>
            </a:r>
            <a:r>
              <a:rPr lang="en-US" dirty="0"/>
              <a:t> </a:t>
            </a:r>
            <a:r>
              <a:rPr lang="en-US" dirty="0" err="1"/>
              <a:t>crie</a:t>
            </a:r>
            <a:r>
              <a:rPr lang="en-US" dirty="0"/>
              <a:t> ;</a:t>
            </a:r>
            <a:br>
              <a:rPr lang="en-US" dirty="0"/>
            </a:br>
            <a:r>
              <a:rPr lang="en-US" dirty="0"/>
              <a:t>Le temps a </a:t>
            </a:r>
            <a:r>
              <a:rPr lang="en-US" dirty="0" err="1"/>
              <a:t>laissié</a:t>
            </a:r>
            <a:r>
              <a:rPr lang="en-US" dirty="0"/>
              <a:t> son </a:t>
            </a:r>
            <a:r>
              <a:rPr lang="en-US" dirty="0" err="1"/>
              <a:t>manteau</a:t>
            </a:r>
            <a:r>
              <a:rPr lang="en-US" dirty="0"/>
              <a:t>.</a:t>
            </a:r>
          </a:p>
          <a:p>
            <a:pPr marL="0" indent="0">
              <a:buNone/>
            </a:pPr>
            <a:endParaRPr lang="en-US" dirty="0"/>
          </a:p>
          <a:p>
            <a:pPr marL="0" indent="0">
              <a:buNone/>
            </a:pPr>
            <a:r>
              <a:rPr lang="en-US" dirty="0" err="1"/>
              <a:t>Rivière</a:t>
            </a:r>
            <a:r>
              <a:rPr lang="en-US" dirty="0"/>
              <a:t>, </a:t>
            </a:r>
            <a:r>
              <a:rPr lang="en-US" dirty="0" err="1"/>
              <a:t>fontaine</a:t>
            </a:r>
            <a:r>
              <a:rPr lang="en-US" dirty="0"/>
              <a:t> et </a:t>
            </a:r>
            <a:r>
              <a:rPr lang="en-US" dirty="0" err="1"/>
              <a:t>ruisseau</a:t>
            </a:r>
            <a:r>
              <a:rPr lang="en-US" dirty="0"/>
              <a:t/>
            </a:r>
            <a:br>
              <a:rPr lang="en-US" dirty="0"/>
            </a:br>
            <a:r>
              <a:rPr lang="en-US" dirty="0"/>
              <a:t>Portent, </a:t>
            </a:r>
            <a:r>
              <a:rPr lang="en-US" dirty="0" err="1"/>
              <a:t>en</a:t>
            </a:r>
            <a:r>
              <a:rPr lang="en-US" dirty="0"/>
              <a:t> </a:t>
            </a:r>
            <a:r>
              <a:rPr lang="en-US" dirty="0" err="1"/>
              <a:t>livree</a:t>
            </a:r>
            <a:r>
              <a:rPr lang="en-US" dirty="0"/>
              <a:t> </a:t>
            </a:r>
            <a:r>
              <a:rPr lang="en-US" dirty="0" err="1"/>
              <a:t>jolie</a:t>
            </a:r>
            <a:r>
              <a:rPr lang="en-US" dirty="0"/>
              <a:t>,</a:t>
            </a:r>
            <a:br>
              <a:rPr lang="en-US" dirty="0"/>
            </a:br>
            <a:r>
              <a:rPr lang="en-US" dirty="0" err="1"/>
              <a:t>Gouttes</a:t>
            </a:r>
            <a:r>
              <a:rPr lang="en-US" dirty="0"/>
              <a:t> </a:t>
            </a:r>
            <a:r>
              <a:rPr lang="en-US" dirty="0" err="1"/>
              <a:t>d’argent</a:t>
            </a:r>
            <a:r>
              <a:rPr lang="en-US" dirty="0"/>
              <a:t> </a:t>
            </a:r>
            <a:r>
              <a:rPr lang="en-US" dirty="0" err="1"/>
              <a:t>d’orfaverie</a:t>
            </a:r>
            <a:r>
              <a:rPr lang="en-US" dirty="0"/>
              <a:t>,</a:t>
            </a:r>
            <a:br>
              <a:rPr lang="en-US" dirty="0"/>
            </a:br>
            <a:r>
              <a:rPr lang="en-US" dirty="0" err="1"/>
              <a:t>Chascun</a:t>
            </a:r>
            <a:r>
              <a:rPr lang="en-US" dirty="0"/>
              <a:t> </a:t>
            </a:r>
            <a:r>
              <a:rPr lang="en-US" dirty="0" err="1"/>
              <a:t>s’abille</a:t>
            </a:r>
            <a:r>
              <a:rPr lang="en-US" dirty="0"/>
              <a:t> de nouveau :</a:t>
            </a:r>
            <a:br>
              <a:rPr lang="en-US" dirty="0"/>
            </a:br>
            <a:r>
              <a:rPr lang="en-US" dirty="0"/>
              <a:t>Le temps a </a:t>
            </a:r>
            <a:r>
              <a:rPr lang="en-US" dirty="0" err="1"/>
              <a:t>laissié</a:t>
            </a:r>
            <a:r>
              <a:rPr lang="en-US" dirty="0"/>
              <a:t> son </a:t>
            </a:r>
            <a:r>
              <a:rPr lang="en-US" dirty="0" err="1"/>
              <a:t>manteau</a:t>
            </a: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6683261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0DD29-7618-6047-A476-6B10707C4E8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45FA7A2-68A8-7649-9F49-8A2305A39518}"/>
              </a:ext>
            </a:extLst>
          </p:cNvPr>
          <p:cNvSpPr>
            <a:spLocks noGrp="1"/>
          </p:cNvSpPr>
          <p:nvPr>
            <p:ph idx="1"/>
          </p:nvPr>
        </p:nvSpPr>
        <p:spPr/>
        <p:txBody>
          <a:bodyPr/>
          <a:lstStyle/>
          <a:p>
            <a:pPr marL="0" indent="0">
              <a:buNone/>
            </a:pPr>
            <a:r>
              <a:rPr lang="en-US" dirty="0"/>
              <a:t>Le temps?</a:t>
            </a:r>
          </a:p>
          <a:p>
            <a:pPr marL="0" indent="0">
              <a:buNone/>
            </a:pPr>
            <a:r>
              <a:rPr lang="en-US" dirty="0"/>
              <a:t>As-</a:t>
            </a:r>
            <a:r>
              <a:rPr lang="en-US" dirty="0" err="1"/>
              <a:t>tu</a:t>
            </a:r>
            <a:r>
              <a:rPr lang="en-US" dirty="0"/>
              <a:t> le temps de </a:t>
            </a:r>
            <a:r>
              <a:rPr lang="en-US" dirty="0" err="1"/>
              <a:t>parler</a:t>
            </a:r>
            <a:r>
              <a:rPr lang="en-US" dirty="0"/>
              <a:t> au temps? A</a:t>
            </a:r>
          </a:p>
          <a:p>
            <a:pPr marL="0" indent="0">
              <a:buNone/>
            </a:pPr>
            <a:r>
              <a:rPr lang="en-US" dirty="0" err="1"/>
              <a:t>Quel</a:t>
            </a:r>
            <a:r>
              <a:rPr lang="en-US" dirty="0"/>
              <a:t> moment change-t-on?  Qui a </a:t>
            </a:r>
            <a:r>
              <a:rPr lang="en-US" dirty="0" err="1"/>
              <a:t>laissé</a:t>
            </a:r>
            <a:endParaRPr lang="en-US" dirty="0"/>
          </a:p>
          <a:p>
            <a:pPr marL="0" indent="0">
              <a:buNone/>
            </a:pPr>
            <a:r>
              <a:rPr lang="en-US" dirty="0"/>
              <a:t>Le chant des </a:t>
            </a:r>
            <a:r>
              <a:rPr lang="en-US" dirty="0" err="1"/>
              <a:t>oiseaux</a:t>
            </a:r>
            <a:r>
              <a:rPr lang="en-US" dirty="0"/>
              <a:t>, </a:t>
            </a:r>
            <a:r>
              <a:rPr lang="en-US" dirty="0" err="1"/>
              <a:t>ou</a:t>
            </a:r>
            <a:r>
              <a:rPr lang="en-US" dirty="0"/>
              <a:t> son</a:t>
            </a:r>
          </a:p>
          <a:p>
            <a:pPr marL="0" indent="0">
              <a:buNone/>
            </a:pPr>
            <a:r>
              <a:rPr lang="en-US" dirty="0"/>
              <a:t>Instrument?  </a:t>
            </a:r>
            <a:r>
              <a:rPr lang="en-US" dirty="0" err="1"/>
              <a:t>Mettons</a:t>
            </a:r>
            <a:r>
              <a:rPr lang="en-US" dirty="0"/>
              <a:t> un nouveau </a:t>
            </a:r>
            <a:r>
              <a:rPr lang="en-US" dirty="0" err="1"/>
              <a:t>manteau</a:t>
            </a:r>
            <a:r>
              <a:rPr lang="en-US" dirty="0"/>
              <a:t>…</a:t>
            </a:r>
          </a:p>
        </p:txBody>
      </p:sp>
    </p:spTree>
    <p:extLst>
      <p:ext uri="{BB962C8B-B14F-4D97-AF65-F5344CB8AC3E}">
        <p14:creationId xmlns:p14="http://schemas.microsoft.com/office/powerpoint/2010/main" val="574647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
            </a:r>
            <a:br>
              <a:rPr lang="en-US" dirty="0"/>
            </a:br>
            <a:r>
              <a:rPr lang="en-US" dirty="0"/>
              <a:t>Le  secret du </a:t>
            </a:r>
            <a:r>
              <a:rPr lang="en-US" dirty="0" err="1"/>
              <a:t>vers</a:t>
            </a:r>
            <a:r>
              <a:rPr lang="en-US" dirty="0"/>
              <a:t>:</a:t>
            </a:r>
            <a:br>
              <a:rPr lang="en-US" dirty="0"/>
            </a:br>
            <a:r>
              <a:rPr lang="en-US" dirty="0" err="1"/>
              <a:t>syllabes</a:t>
            </a:r>
            <a:r>
              <a:rPr lang="en-US" dirty="0"/>
              <a:t>, </a:t>
            </a:r>
            <a:r>
              <a:rPr lang="en-US" dirty="0" err="1"/>
              <a:t>rhythme</a:t>
            </a:r>
            <a:r>
              <a:rPr lang="en-US" dirty="0"/>
              <a:t>, </a:t>
            </a:r>
            <a:r>
              <a:rPr lang="en-US" dirty="0" err="1"/>
              <a:t>enjambements</a:t>
            </a:r>
            <a:r>
              <a:rPr lang="en-US" dirty="0"/>
              <a:t>… </a:t>
            </a:r>
            <a:br>
              <a:rPr lang="en-US" dirty="0"/>
            </a:br>
            <a:r>
              <a:rPr lang="en-US" dirty="0"/>
              <a:t/>
            </a:r>
            <a:br>
              <a:rPr lang="en-US" dirty="0"/>
            </a:br>
            <a:endParaRPr lang="en-US" dirty="0"/>
          </a:p>
        </p:txBody>
      </p:sp>
      <p:sp>
        <p:nvSpPr>
          <p:cNvPr id="3" name="Content Placeholder 2"/>
          <p:cNvSpPr>
            <a:spLocks noGrp="1"/>
          </p:cNvSpPr>
          <p:nvPr>
            <p:ph idx="1"/>
          </p:nvPr>
        </p:nvSpPr>
        <p:spPr/>
        <p:txBody>
          <a:bodyPr>
            <a:normAutofit/>
          </a:bodyPr>
          <a:lstStyle/>
          <a:p>
            <a:pPr marL="0" indent="0">
              <a:buNone/>
            </a:pPr>
            <a:r>
              <a:rPr lang="en-US" dirty="0" err="1"/>
              <a:t>Lisez</a:t>
            </a:r>
            <a:r>
              <a:rPr lang="en-US" dirty="0"/>
              <a:t> </a:t>
            </a:r>
            <a:r>
              <a:rPr lang="en-US" dirty="0" err="1"/>
              <a:t>ce</a:t>
            </a:r>
            <a:r>
              <a:rPr lang="en-US" dirty="0"/>
              <a:t> bloc de mots:</a:t>
            </a:r>
          </a:p>
          <a:p>
            <a:pPr marL="0" indent="0">
              <a:buNone/>
            </a:pPr>
            <a:endParaRPr lang="en-US" dirty="0"/>
          </a:p>
          <a:p>
            <a:pPr marL="0" indent="0">
              <a:buNone/>
            </a:pPr>
            <a:r>
              <a:rPr lang="en-US" dirty="0"/>
              <a:t>Le monde </a:t>
            </a:r>
            <a:r>
              <a:rPr lang="en-US" dirty="0" err="1"/>
              <a:t>s’écrit</a:t>
            </a:r>
            <a:r>
              <a:rPr lang="en-US" dirty="0"/>
              <a:t> au crayon– non </a:t>
            </a:r>
            <a:r>
              <a:rPr lang="en-US" dirty="0" err="1"/>
              <a:t>à</a:t>
            </a:r>
            <a:r>
              <a:rPr lang="en-US" dirty="0"/>
              <a:t> </a:t>
            </a:r>
            <a:r>
              <a:rPr lang="en-US" dirty="0" err="1"/>
              <a:t>l’encre</a:t>
            </a:r>
            <a:r>
              <a:rPr lang="en-US" dirty="0"/>
              <a:t>.  Il a </a:t>
            </a:r>
            <a:r>
              <a:rPr lang="en-US" dirty="0" err="1"/>
              <a:t>ce</a:t>
            </a:r>
            <a:r>
              <a:rPr lang="en-US" dirty="0"/>
              <a:t> je-ne-sais-quoi de la </a:t>
            </a:r>
            <a:r>
              <a:rPr lang="en-US" dirty="0" err="1"/>
              <a:t>poussière</a:t>
            </a:r>
            <a:r>
              <a:rPr lang="en-US" dirty="0"/>
              <a:t> </a:t>
            </a:r>
            <a:r>
              <a:rPr lang="en-US" dirty="0" err="1"/>
              <a:t>tissée</a:t>
            </a:r>
            <a:r>
              <a:rPr lang="en-US" dirty="0"/>
              <a:t> de </a:t>
            </a:r>
            <a:r>
              <a:rPr lang="en-US" dirty="0" err="1"/>
              <a:t>soie</a:t>
            </a:r>
            <a:r>
              <a:rPr lang="en-US" dirty="0"/>
              <a:t>, </a:t>
            </a:r>
            <a:r>
              <a:rPr lang="en-US" dirty="0" err="1"/>
              <a:t>n’est-ce</a:t>
            </a:r>
            <a:r>
              <a:rPr lang="en-US" dirty="0"/>
              <a:t> pas… le sentiment d’un crayon qui trace le travail de </a:t>
            </a:r>
            <a:r>
              <a:rPr lang="en-US" dirty="0" err="1"/>
              <a:t>l’amour</a:t>
            </a:r>
            <a:r>
              <a:rPr lang="en-US" dirty="0"/>
              <a:t>… un </a:t>
            </a:r>
            <a:r>
              <a:rPr lang="en-US" dirty="0" err="1"/>
              <a:t>ourlet</a:t>
            </a:r>
            <a:r>
              <a:rPr lang="en-US" dirty="0"/>
              <a:t> </a:t>
            </a:r>
            <a:r>
              <a:rPr lang="en-US" dirty="0" err="1"/>
              <a:t>cousu</a:t>
            </a:r>
            <a:r>
              <a:rPr lang="en-US" dirty="0"/>
              <a:t> de </a:t>
            </a:r>
            <a:r>
              <a:rPr lang="en-US" dirty="0" err="1"/>
              <a:t>pourquoi</a:t>
            </a:r>
            <a:r>
              <a:rPr lang="en-US" dirty="0"/>
              <a:t> pas </a:t>
            </a:r>
            <a:r>
              <a:rPr lang="en-US" dirty="0" err="1"/>
              <a:t>ou</a:t>
            </a:r>
            <a:r>
              <a:rPr lang="en-US" dirty="0"/>
              <a:t>, </a:t>
            </a:r>
            <a:r>
              <a:rPr lang="en-US" dirty="0" err="1"/>
              <a:t>où</a:t>
            </a:r>
            <a:r>
              <a:rPr lang="en-US" dirty="0"/>
              <a:t>, </a:t>
            </a:r>
            <a:r>
              <a:rPr lang="en-US" dirty="0" err="1"/>
              <a:t>ou</a:t>
            </a:r>
            <a:r>
              <a:rPr lang="en-US" dirty="0"/>
              <a:t>, </a:t>
            </a:r>
            <a:r>
              <a:rPr lang="en-US" dirty="0" err="1"/>
              <a:t>où</a:t>
            </a:r>
            <a:r>
              <a:rPr lang="en-US" dirty="0"/>
              <a:t> ? Un </a:t>
            </a:r>
            <a:r>
              <a:rPr lang="en-US" dirty="0" err="1"/>
              <a:t>peu</a:t>
            </a:r>
            <a:r>
              <a:rPr lang="en-US" dirty="0"/>
              <a:t> de </a:t>
            </a:r>
            <a:r>
              <a:rPr lang="en-US" dirty="0" err="1"/>
              <a:t>fou</a:t>
            </a:r>
            <a:r>
              <a:rPr lang="en-US" dirty="0"/>
              <a:t> </a:t>
            </a:r>
            <a:r>
              <a:rPr lang="en-US" dirty="0" err="1"/>
              <a:t>à</a:t>
            </a:r>
            <a:r>
              <a:rPr lang="en-US" dirty="0"/>
              <a:t> </a:t>
            </a:r>
            <a:r>
              <a:rPr lang="en-US" dirty="0" err="1"/>
              <a:t>cuire</a:t>
            </a:r>
            <a:r>
              <a:rPr lang="en-US" dirty="0"/>
              <a:t> au four du </a:t>
            </a:r>
            <a:r>
              <a:rPr lang="en-US" dirty="0" err="1"/>
              <a:t>coeur</a:t>
            </a:r>
            <a:r>
              <a:rPr lang="en-US" dirty="0"/>
              <a:t>… </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1068962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17EB6-C8AF-3046-9671-A6432991BD5D}"/>
              </a:ext>
            </a:extLst>
          </p:cNvPr>
          <p:cNvSpPr>
            <a:spLocks noGrp="1"/>
          </p:cNvSpPr>
          <p:nvPr>
            <p:ph type="title"/>
          </p:nvPr>
        </p:nvSpPr>
        <p:spPr/>
        <p:txBody>
          <a:bodyPr>
            <a:normAutofit/>
          </a:bodyPr>
          <a:lstStyle/>
          <a:p>
            <a:r>
              <a:rPr lang="en-US" dirty="0" err="1"/>
              <a:t>Poèmes</a:t>
            </a:r>
            <a:r>
              <a:rPr lang="en-US" dirty="0"/>
              <a:t> </a:t>
            </a:r>
            <a:r>
              <a:rPr lang="en-US" dirty="0" err="1"/>
              <a:t>classiques</a:t>
            </a:r>
            <a:r>
              <a:rPr lang="en-US" dirty="0"/>
              <a:t>…</a:t>
            </a:r>
          </a:p>
        </p:txBody>
      </p:sp>
      <p:sp>
        <p:nvSpPr>
          <p:cNvPr id="3" name="Content Placeholder 2">
            <a:extLst>
              <a:ext uri="{FF2B5EF4-FFF2-40B4-BE49-F238E27FC236}">
                <a16:creationId xmlns:a16="http://schemas.microsoft.com/office/drawing/2014/main" id="{8E01ABA1-74B3-AE43-A6CB-D22402F2465C}"/>
              </a:ext>
            </a:extLst>
          </p:cNvPr>
          <p:cNvSpPr>
            <a:spLocks noGrp="1"/>
          </p:cNvSpPr>
          <p:nvPr>
            <p:ph idx="1"/>
          </p:nvPr>
        </p:nvSpPr>
        <p:spPr/>
        <p:txBody>
          <a:bodyPr>
            <a:normAutofit/>
          </a:bodyPr>
          <a:lstStyle/>
          <a:p>
            <a:pPr marL="0" indent="0">
              <a:buNone/>
            </a:pPr>
            <a:r>
              <a:rPr lang="en-US" sz="2800" dirty="0" err="1"/>
              <a:t>Demain</a:t>
            </a:r>
            <a:r>
              <a:rPr lang="en-US" sz="2800" dirty="0"/>
              <a:t> </a:t>
            </a:r>
            <a:r>
              <a:rPr lang="en-US" sz="2800" dirty="0" err="1"/>
              <a:t>dès</a:t>
            </a:r>
            <a:r>
              <a:rPr lang="en-US" sz="2800" dirty="0"/>
              <a:t> </a:t>
            </a:r>
            <a:r>
              <a:rPr lang="en-US" sz="2800" dirty="0" err="1"/>
              <a:t>l’aube</a:t>
            </a:r>
            <a:r>
              <a:rPr lang="en-US" sz="2800" dirty="0"/>
              <a:t>, </a:t>
            </a:r>
            <a:r>
              <a:rPr lang="en-US" sz="2800" dirty="0" err="1"/>
              <a:t>à</a:t>
            </a:r>
            <a:r>
              <a:rPr lang="en-US" sz="2800" dirty="0"/>
              <a:t> </a:t>
            </a:r>
            <a:r>
              <a:rPr lang="en-US" sz="2800" dirty="0" err="1"/>
              <a:t>l’heure</a:t>
            </a:r>
            <a:r>
              <a:rPr lang="en-US" sz="2800" dirty="0"/>
              <a:t> </a:t>
            </a:r>
            <a:r>
              <a:rPr lang="en-US" sz="2800" dirty="0" err="1"/>
              <a:t>où</a:t>
            </a:r>
            <a:r>
              <a:rPr lang="en-US" sz="2800" dirty="0"/>
              <a:t> </a:t>
            </a:r>
            <a:r>
              <a:rPr lang="en-US" sz="2800" dirty="0" err="1"/>
              <a:t>blanchit</a:t>
            </a:r>
            <a:r>
              <a:rPr lang="en-US" sz="2800" dirty="0"/>
              <a:t> la </a:t>
            </a:r>
            <a:r>
              <a:rPr lang="en-US" sz="2800" dirty="0" err="1"/>
              <a:t>campagne</a:t>
            </a:r>
            <a:r>
              <a:rPr lang="en-US" sz="2800" dirty="0"/>
              <a:t>,</a:t>
            </a:r>
            <a:br>
              <a:rPr lang="en-US" sz="2800" dirty="0"/>
            </a:br>
            <a:r>
              <a:rPr lang="en-US" sz="2800" dirty="0"/>
              <a:t>Je </a:t>
            </a:r>
            <a:r>
              <a:rPr lang="en-US" sz="2800" dirty="0" err="1"/>
              <a:t>partirai</a:t>
            </a:r>
            <a:r>
              <a:rPr lang="en-US" sz="2800" dirty="0"/>
              <a:t>. </a:t>
            </a:r>
            <a:r>
              <a:rPr lang="en-US" sz="2800" dirty="0" err="1"/>
              <a:t>Vois-tu</a:t>
            </a:r>
            <a:r>
              <a:rPr lang="en-US" sz="2800" dirty="0"/>
              <a:t>, je sais que </a:t>
            </a:r>
            <a:r>
              <a:rPr lang="en-US" sz="2800" dirty="0" err="1"/>
              <a:t>tu</a:t>
            </a:r>
            <a:r>
              <a:rPr lang="en-US" sz="2800" dirty="0"/>
              <a:t> </a:t>
            </a:r>
            <a:r>
              <a:rPr lang="en-US" sz="2800" dirty="0" err="1"/>
              <a:t>m’attends</a:t>
            </a:r>
            <a:r>
              <a:rPr lang="en-US" sz="2800" dirty="0"/>
              <a:t>.</a:t>
            </a:r>
            <a:br>
              <a:rPr lang="en-US" sz="2800" dirty="0"/>
            </a:br>
            <a:r>
              <a:rPr lang="en-US" sz="2800" dirty="0" err="1"/>
              <a:t>J’irai</a:t>
            </a:r>
            <a:r>
              <a:rPr lang="en-US" sz="2800" dirty="0"/>
              <a:t> par la </a:t>
            </a:r>
            <a:r>
              <a:rPr lang="en-US" sz="2800" dirty="0" err="1"/>
              <a:t>forêt</a:t>
            </a:r>
            <a:r>
              <a:rPr lang="en-US" sz="2800" dirty="0"/>
              <a:t>, </a:t>
            </a:r>
            <a:r>
              <a:rPr lang="en-US" sz="2800" dirty="0" err="1"/>
              <a:t>j’irai</a:t>
            </a:r>
            <a:r>
              <a:rPr lang="en-US" sz="2800" dirty="0"/>
              <a:t> par la </a:t>
            </a:r>
            <a:r>
              <a:rPr lang="en-US" sz="2800" dirty="0" err="1"/>
              <a:t>montagne</a:t>
            </a:r>
            <a:r>
              <a:rPr lang="en-US" sz="2800" dirty="0"/>
              <a:t>.</a:t>
            </a:r>
            <a:br>
              <a:rPr lang="en-US" sz="2800" dirty="0"/>
            </a:br>
            <a:r>
              <a:rPr lang="en-US" sz="2800" dirty="0"/>
              <a:t>Je ne </a:t>
            </a:r>
            <a:r>
              <a:rPr lang="en-US" sz="2800" dirty="0" err="1"/>
              <a:t>puis</a:t>
            </a:r>
            <a:r>
              <a:rPr lang="en-US" sz="2800" dirty="0"/>
              <a:t> </a:t>
            </a:r>
            <a:r>
              <a:rPr lang="en-US" sz="2800" dirty="0" err="1"/>
              <a:t>demeurer</a:t>
            </a:r>
            <a:r>
              <a:rPr lang="en-US" sz="2800" dirty="0"/>
              <a:t> loin de </a:t>
            </a:r>
            <a:r>
              <a:rPr lang="en-US" sz="2800" dirty="0" err="1"/>
              <a:t>toi</a:t>
            </a:r>
            <a:r>
              <a:rPr lang="en-US" sz="2800" dirty="0"/>
              <a:t> plus </a:t>
            </a:r>
            <a:r>
              <a:rPr lang="en-US" sz="2800" dirty="0" err="1"/>
              <a:t>longtemps</a:t>
            </a:r>
            <a:r>
              <a:rPr lang="en-US" dirty="0"/>
              <a:t>.</a:t>
            </a:r>
          </a:p>
          <a:p>
            <a:pPr marL="0" indent="0">
              <a:buNone/>
            </a:pPr>
            <a:endParaRPr lang="en-US" dirty="0"/>
          </a:p>
        </p:txBody>
      </p:sp>
      <p:pic>
        <p:nvPicPr>
          <p:cNvPr id="5" name="Picture 4">
            <a:extLst>
              <a:ext uri="{FF2B5EF4-FFF2-40B4-BE49-F238E27FC236}">
                <a16:creationId xmlns:a16="http://schemas.microsoft.com/office/drawing/2014/main" id="{2C839399-C9D3-8245-BE7E-8AD9F0991450}"/>
              </a:ext>
            </a:extLst>
          </p:cNvPr>
          <p:cNvPicPr>
            <a:picLocks noChangeAspect="1"/>
          </p:cNvPicPr>
          <p:nvPr/>
        </p:nvPicPr>
        <p:blipFill>
          <a:blip r:embed="rId3"/>
          <a:stretch>
            <a:fillRect/>
          </a:stretch>
        </p:blipFill>
        <p:spPr>
          <a:xfrm>
            <a:off x="299632" y="3379795"/>
            <a:ext cx="5236418" cy="3478205"/>
          </a:xfrm>
          <a:prstGeom prst="rect">
            <a:avLst/>
          </a:prstGeom>
        </p:spPr>
      </p:pic>
      <p:sp>
        <p:nvSpPr>
          <p:cNvPr id="6" name="TextBox 5">
            <a:extLst>
              <a:ext uri="{FF2B5EF4-FFF2-40B4-BE49-F238E27FC236}">
                <a16:creationId xmlns:a16="http://schemas.microsoft.com/office/drawing/2014/main" id="{EB9AFFF9-067C-5449-9599-4B05B732C26D}"/>
              </a:ext>
            </a:extLst>
          </p:cNvPr>
          <p:cNvSpPr txBox="1"/>
          <p:nvPr/>
        </p:nvSpPr>
        <p:spPr>
          <a:xfrm>
            <a:off x="7208874" y="6422065"/>
            <a:ext cx="958917" cy="369332"/>
          </a:xfrm>
          <a:prstGeom prst="rect">
            <a:avLst/>
          </a:prstGeom>
          <a:noFill/>
        </p:spPr>
        <p:txBody>
          <a:bodyPr wrap="none" rtlCol="0">
            <a:spAutoFit/>
          </a:bodyPr>
          <a:lstStyle/>
          <a:p>
            <a:r>
              <a:rPr lang="en-US" dirty="0" err="1"/>
              <a:t>Harfleur</a:t>
            </a:r>
            <a:endParaRPr lang="en-US" dirty="0"/>
          </a:p>
        </p:txBody>
      </p:sp>
      <p:sp>
        <p:nvSpPr>
          <p:cNvPr id="7" name="TextBox 6">
            <a:extLst>
              <a:ext uri="{FF2B5EF4-FFF2-40B4-BE49-F238E27FC236}">
                <a16:creationId xmlns:a16="http://schemas.microsoft.com/office/drawing/2014/main" id="{F9DE6B48-8C02-0E49-97FF-41E222D3F875}"/>
              </a:ext>
            </a:extLst>
          </p:cNvPr>
          <p:cNvSpPr txBox="1"/>
          <p:nvPr/>
        </p:nvSpPr>
        <p:spPr>
          <a:xfrm>
            <a:off x="5536050" y="4231758"/>
            <a:ext cx="3117135" cy="1200329"/>
          </a:xfrm>
          <a:prstGeom prst="rect">
            <a:avLst/>
          </a:prstGeom>
          <a:noFill/>
        </p:spPr>
        <p:txBody>
          <a:bodyPr wrap="none" rtlCol="0">
            <a:spAutoFit/>
          </a:bodyPr>
          <a:lstStyle/>
          <a:p>
            <a:r>
              <a:rPr lang="en-US" dirty="0">
                <a:solidFill>
                  <a:schemeClr val="tx2">
                    <a:lumMod val="40000"/>
                    <a:lumOff val="60000"/>
                  </a:schemeClr>
                </a:solidFill>
              </a:rPr>
              <a:t>Je ne </a:t>
            </a:r>
            <a:r>
              <a:rPr lang="en-US" dirty="0" err="1">
                <a:solidFill>
                  <a:schemeClr val="tx2">
                    <a:lumMod val="40000"/>
                    <a:lumOff val="60000"/>
                  </a:schemeClr>
                </a:solidFill>
              </a:rPr>
              <a:t>regarderai</a:t>
            </a:r>
            <a:r>
              <a:rPr lang="en-US" dirty="0">
                <a:solidFill>
                  <a:schemeClr val="tx2">
                    <a:lumMod val="40000"/>
                    <a:lumOff val="60000"/>
                  </a:schemeClr>
                </a:solidFill>
              </a:rPr>
              <a:t> </a:t>
            </a:r>
            <a:r>
              <a:rPr lang="en-US" dirty="0" err="1">
                <a:solidFill>
                  <a:schemeClr val="tx2">
                    <a:lumMod val="40000"/>
                    <a:lumOff val="60000"/>
                  </a:schemeClr>
                </a:solidFill>
              </a:rPr>
              <a:t>ni</a:t>
            </a:r>
            <a:r>
              <a:rPr lang="en-US" dirty="0">
                <a:solidFill>
                  <a:schemeClr val="tx2">
                    <a:lumMod val="40000"/>
                    <a:lumOff val="60000"/>
                  </a:schemeClr>
                </a:solidFill>
              </a:rPr>
              <a:t> </a:t>
            </a:r>
            <a:r>
              <a:rPr lang="en-US" dirty="0" err="1">
                <a:solidFill>
                  <a:schemeClr val="tx2">
                    <a:lumMod val="40000"/>
                    <a:lumOff val="60000"/>
                  </a:schemeClr>
                </a:solidFill>
              </a:rPr>
              <a:t>l’or</a:t>
            </a:r>
            <a:r>
              <a:rPr lang="en-US" dirty="0">
                <a:solidFill>
                  <a:schemeClr val="tx2">
                    <a:lumMod val="40000"/>
                    <a:lumOff val="60000"/>
                  </a:schemeClr>
                </a:solidFill>
              </a:rPr>
              <a:t> du </a:t>
            </a:r>
            <a:r>
              <a:rPr lang="en-US" dirty="0" err="1">
                <a:solidFill>
                  <a:schemeClr val="tx2">
                    <a:lumMod val="40000"/>
                    <a:lumOff val="60000"/>
                  </a:schemeClr>
                </a:solidFill>
              </a:rPr>
              <a:t>soir</a:t>
            </a:r>
            <a:r>
              <a:rPr lang="en-US" dirty="0">
                <a:solidFill>
                  <a:schemeClr val="tx2">
                    <a:lumMod val="40000"/>
                    <a:lumOff val="60000"/>
                  </a:schemeClr>
                </a:solidFill>
              </a:rPr>
              <a:t> </a:t>
            </a:r>
          </a:p>
          <a:p>
            <a:r>
              <a:rPr lang="en-US" dirty="0">
                <a:solidFill>
                  <a:schemeClr val="tx2">
                    <a:lumMod val="40000"/>
                    <a:lumOff val="60000"/>
                  </a:schemeClr>
                </a:solidFill>
              </a:rPr>
              <a:t>qui </a:t>
            </a:r>
            <a:r>
              <a:rPr lang="en-US" dirty="0" err="1">
                <a:solidFill>
                  <a:schemeClr val="tx2">
                    <a:lumMod val="40000"/>
                    <a:lumOff val="60000"/>
                  </a:schemeClr>
                </a:solidFill>
              </a:rPr>
              <a:t>tombe</a:t>
            </a:r>
            <a:r>
              <a:rPr lang="en-US" dirty="0">
                <a:solidFill>
                  <a:schemeClr val="tx2">
                    <a:lumMod val="40000"/>
                    <a:lumOff val="60000"/>
                  </a:schemeClr>
                </a:solidFill>
              </a:rPr>
              <a:t>,</a:t>
            </a:r>
            <a:br>
              <a:rPr lang="en-US" dirty="0">
                <a:solidFill>
                  <a:schemeClr val="tx2">
                    <a:lumMod val="40000"/>
                    <a:lumOff val="60000"/>
                  </a:schemeClr>
                </a:solidFill>
              </a:rPr>
            </a:br>
            <a:r>
              <a:rPr lang="en-US" dirty="0">
                <a:solidFill>
                  <a:schemeClr val="tx2">
                    <a:lumMod val="40000"/>
                    <a:lumOff val="60000"/>
                  </a:schemeClr>
                </a:solidFill>
              </a:rPr>
              <a:t>Ni les voiles au loin descendant</a:t>
            </a:r>
          </a:p>
          <a:p>
            <a:r>
              <a:rPr lang="en-US" dirty="0">
                <a:solidFill>
                  <a:schemeClr val="tx2">
                    <a:lumMod val="40000"/>
                    <a:lumOff val="60000"/>
                  </a:schemeClr>
                </a:solidFill>
              </a:rPr>
              <a:t> </a:t>
            </a:r>
            <a:r>
              <a:rPr lang="en-US" dirty="0" err="1">
                <a:solidFill>
                  <a:schemeClr val="tx2">
                    <a:lumMod val="40000"/>
                    <a:lumOff val="60000"/>
                  </a:schemeClr>
                </a:solidFill>
              </a:rPr>
              <a:t>vers</a:t>
            </a:r>
            <a:r>
              <a:rPr lang="en-US" dirty="0">
                <a:solidFill>
                  <a:schemeClr val="tx2">
                    <a:lumMod val="40000"/>
                    <a:lumOff val="60000"/>
                  </a:schemeClr>
                </a:solidFill>
              </a:rPr>
              <a:t> </a:t>
            </a:r>
            <a:r>
              <a:rPr lang="en-US" dirty="0" err="1">
                <a:solidFill>
                  <a:schemeClr val="tx2">
                    <a:lumMod val="40000"/>
                    <a:lumOff val="60000"/>
                  </a:schemeClr>
                </a:solidFill>
              </a:rPr>
              <a:t>Harfleur</a:t>
            </a:r>
            <a:r>
              <a:rPr lang="en-US" dirty="0">
                <a:solidFill>
                  <a:schemeClr val="tx2">
                    <a:lumMod val="40000"/>
                    <a:lumOff val="60000"/>
                  </a:schemeClr>
                </a:solidFill>
              </a:rPr>
              <a:t>,</a:t>
            </a:r>
            <a:endParaRPr lang="en-US" dirty="0"/>
          </a:p>
        </p:txBody>
      </p:sp>
    </p:spTree>
    <p:extLst>
      <p:ext uri="{BB962C8B-B14F-4D97-AF65-F5344CB8AC3E}">
        <p14:creationId xmlns:p14="http://schemas.microsoft.com/office/powerpoint/2010/main" val="18197688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B7AE6-DA00-0646-811B-F6016CE9099F}"/>
              </a:ext>
            </a:extLst>
          </p:cNvPr>
          <p:cNvSpPr>
            <a:spLocks noGrp="1"/>
          </p:cNvSpPr>
          <p:nvPr>
            <p:ph type="title"/>
          </p:nvPr>
        </p:nvSpPr>
        <p:spPr>
          <a:xfrm>
            <a:off x="457200" y="-1171390"/>
            <a:ext cx="8229600" cy="1143000"/>
          </a:xfrm>
        </p:spPr>
        <p:txBody>
          <a:bodyPr/>
          <a:lstStyle/>
          <a:p>
            <a:endParaRPr lang="en-US"/>
          </a:p>
        </p:txBody>
      </p:sp>
      <p:sp>
        <p:nvSpPr>
          <p:cNvPr id="3" name="Content Placeholder 2">
            <a:extLst>
              <a:ext uri="{FF2B5EF4-FFF2-40B4-BE49-F238E27FC236}">
                <a16:creationId xmlns:a16="http://schemas.microsoft.com/office/drawing/2014/main" id="{AC08D752-3134-1643-92C7-61A07B51B5DD}"/>
              </a:ext>
            </a:extLst>
          </p:cNvPr>
          <p:cNvSpPr>
            <a:spLocks noGrp="1"/>
          </p:cNvSpPr>
          <p:nvPr>
            <p:ph idx="1"/>
          </p:nvPr>
        </p:nvSpPr>
        <p:spPr/>
        <p:txBody>
          <a:bodyPr>
            <a:normAutofit fontScale="92500" lnSpcReduction="20000"/>
          </a:bodyPr>
          <a:lstStyle/>
          <a:p>
            <a:pPr marL="0" indent="0">
              <a:buNone/>
            </a:pPr>
            <a:r>
              <a:rPr lang="en-US" dirty="0" err="1"/>
              <a:t>Demain</a:t>
            </a:r>
            <a:endParaRPr lang="en-US" dirty="0"/>
          </a:p>
          <a:p>
            <a:pPr marL="0" indent="0">
              <a:buNone/>
            </a:pPr>
            <a:r>
              <a:rPr lang="en-US" dirty="0" err="1"/>
              <a:t>dès</a:t>
            </a:r>
            <a:endParaRPr lang="en-US" dirty="0"/>
          </a:p>
          <a:p>
            <a:pPr marL="0" indent="0">
              <a:buNone/>
            </a:pPr>
            <a:r>
              <a:rPr lang="en-US" dirty="0" err="1"/>
              <a:t>l’aube</a:t>
            </a:r>
            <a:endParaRPr lang="en-US" dirty="0"/>
          </a:p>
          <a:p>
            <a:pPr marL="0" indent="0">
              <a:buNone/>
            </a:pPr>
            <a:r>
              <a:rPr lang="en-US" dirty="0" err="1"/>
              <a:t>à</a:t>
            </a:r>
            <a:r>
              <a:rPr lang="en-US" dirty="0"/>
              <a:t> </a:t>
            </a:r>
          </a:p>
          <a:p>
            <a:pPr marL="0" indent="0">
              <a:buNone/>
            </a:pPr>
            <a:r>
              <a:rPr lang="en-US" dirty="0" err="1"/>
              <a:t>l’heure</a:t>
            </a:r>
            <a:endParaRPr lang="en-US" dirty="0"/>
          </a:p>
          <a:p>
            <a:pPr marL="0" indent="0">
              <a:buNone/>
            </a:pPr>
            <a:r>
              <a:rPr lang="en-US" dirty="0" err="1"/>
              <a:t>où</a:t>
            </a:r>
            <a:r>
              <a:rPr lang="en-US" dirty="0"/>
              <a:t> </a:t>
            </a:r>
          </a:p>
          <a:p>
            <a:pPr marL="0" indent="0">
              <a:buNone/>
            </a:pPr>
            <a:r>
              <a:rPr lang="en-US" dirty="0" err="1"/>
              <a:t>blanchit</a:t>
            </a:r>
            <a:endParaRPr lang="en-US" dirty="0"/>
          </a:p>
          <a:p>
            <a:pPr marL="0" indent="0">
              <a:buNone/>
            </a:pPr>
            <a:r>
              <a:rPr lang="en-US" dirty="0"/>
              <a:t>la</a:t>
            </a:r>
          </a:p>
          <a:p>
            <a:pPr marL="0" indent="0">
              <a:buNone/>
            </a:pPr>
            <a:r>
              <a:rPr lang="en-US" dirty="0" err="1"/>
              <a:t>campagne</a:t>
            </a:r>
            <a:endParaRPr lang="en-US" dirty="0"/>
          </a:p>
        </p:txBody>
      </p:sp>
    </p:spTree>
    <p:extLst>
      <p:ext uri="{BB962C8B-B14F-4D97-AF65-F5344CB8AC3E}">
        <p14:creationId xmlns:p14="http://schemas.microsoft.com/office/powerpoint/2010/main" val="31022661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B5BF7-15AB-3E4A-AD33-2D4A35E1A0CA}"/>
              </a:ext>
            </a:extLst>
          </p:cNvPr>
          <p:cNvSpPr>
            <a:spLocks noGrp="1"/>
          </p:cNvSpPr>
          <p:nvPr>
            <p:ph type="title"/>
          </p:nvPr>
        </p:nvSpPr>
        <p:spPr/>
        <p:txBody>
          <a:bodyPr/>
          <a:lstStyle/>
          <a:p>
            <a:r>
              <a:rPr lang="en-US" dirty="0" err="1"/>
              <a:t>Poèmes</a:t>
            </a:r>
            <a:r>
              <a:rPr lang="en-US" dirty="0"/>
              <a:t> pour le Plaisir… </a:t>
            </a:r>
          </a:p>
        </p:txBody>
      </p:sp>
      <p:sp>
        <p:nvSpPr>
          <p:cNvPr id="3" name="Content Placeholder 2">
            <a:extLst>
              <a:ext uri="{FF2B5EF4-FFF2-40B4-BE49-F238E27FC236}">
                <a16:creationId xmlns:a16="http://schemas.microsoft.com/office/drawing/2014/main" id="{CDC80B26-9489-2E41-BCD3-FBB59D5D864A}"/>
              </a:ext>
            </a:extLst>
          </p:cNvPr>
          <p:cNvSpPr>
            <a:spLocks noGrp="1"/>
          </p:cNvSpPr>
          <p:nvPr>
            <p:ph idx="1"/>
          </p:nvPr>
        </p:nvSpPr>
        <p:spPr>
          <a:xfrm>
            <a:off x="457200" y="1600200"/>
            <a:ext cx="8229600" cy="5257800"/>
          </a:xfrm>
        </p:spPr>
        <p:txBody>
          <a:bodyPr>
            <a:normAutofit fontScale="55000" lnSpcReduction="20000"/>
          </a:bodyPr>
          <a:lstStyle/>
          <a:p>
            <a:pPr marL="0" indent="0">
              <a:buNone/>
            </a:pPr>
            <a:r>
              <a:rPr lang="en-US" dirty="0"/>
              <a:t>Le </a:t>
            </a:r>
            <a:r>
              <a:rPr lang="en-US" dirty="0" err="1"/>
              <a:t>Cancre</a:t>
            </a:r>
            <a:r>
              <a:rPr lang="en-US" dirty="0"/>
              <a:t> - Jacques </a:t>
            </a:r>
            <a:r>
              <a:rPr lang="en-US" dirty="0" err="1"/>
              <a:t>Prevert</a:t>
            </a:r>
            <a:endParaRPr lang="en-US" dirty="0"/>
          </a:p>
          <a:p>
            <a:pPr marL="0" indent="0">
              <a:buNone/>
            </a:pPr>
            <a:endParaRPr lang="en-US" dirty="0"/>
          </a:p>
          <a:p>
            <a:pPr marL="0" indent="0">
              <a:buNone/>
            </a:pPr>
            <a:r>
              <a:rPr lang="en-US" dirty="0"/>
              <a:t>Il </a:t>
            </a:r>
            <a:r>
              <a:rPr lang="en-US" dirty="0" err="1"/>
              <a:t>dit</a:t>
            </a:r>
            <a:r>
              <a:rPr lang="en-US" dirty="0"/>
              <a:t> non avec la tête </a:t>
            </a:r>
          </a:p>
          <a:p>
            <a:pPr marL="0" indent="0">
              <a:buNone/>
            </a:pPr>
            <a:r>
              <a:rPr lang="en-US" dirty="0" err="1"/>
              <a:t>mais</a:t>
            </a:r>
            <a:r>
              <a:rPr lang="en-US" dirty="0"/>
              <a:t> </a:t>
            </a:r>
            <a:r>
              <a:rPr lang="en-US" dirty="0" err="1"/>
              <a:t>il</a:t>
            </a:r>
            <a:r>
              <a:rPr lang="en-US" dirty="0"/>
              <a:t> </a:t>
            </a:r>
            <a:r>
              <a:rPr lang="en-US" dirty="0" err="1"/>
              <a:t>dit</a:t>
            </a:r>
            <a:r>
              <a:rPr lang="en-US" dirty="0"/>
              <a:t> </a:t>
            </a:r>
            <a:r>
              <a:rPr lang="en-US" dirty="0" err="1"/>
              <a:t>oui</a:t>
            </a:r>
            <a:r>
              <a:rPr lang="en-US" dirty="0"/>
              <a:t> avec le </a:t>
            </a:r>
            <a:r>
              <a:rPr lang="en-US" dirty="0" err="1"/>
              <a:t>coeur</a:t>
            </a:r>
            <a:r>
              <a:rPr lang="en-US" dirty="0"/>
              <a:t> </a:t>
            </a:r>
          </a:p>
          <a:p>
            <a:pPr marL="0" indent="0">
              <a:buNone/>
            </a:pPr>
            <a:r>
              <a:rPr lang="en-US" dirty="0" err="1"/>
              <a:t>il</a:t>
            </a:r>
            <a:r>
              <a:rPr lang="en-US" dirty="0"/>
              <a:t> </a:t>
            </a:r>
            <a:r>
              <a:rPr lang="en-US" dirty="0" err="1"/>
              <a:t>dit</a:t>
            </a:r>
            <a:r>
              <a:rPr lang="en-US" dirty="0"/>
              <a:t> </a:t>
            </a:r>
            <a:r>
              <a:rPr lang="en-US" dirty="0" err="1"/>
              <a:t>oui</a:t>
            </a:r>
            <a:r>
              <a:rPr lang="en-US" dirty="0"/>
              <a:t> </a:t>
            </a:r>
            <a:r>
              <a:rPr lang="en-US" dirty="0" err="1"/>
              <a:t>à</a:t>
            </a:r>
            <a:r>
              <a:rPr lang="en-US" dirty="0"/>
              <a:t> </a:t>
            </a:r>
            <a:r>
              <a:rPr lang="en-US" dirty="0" err="1"/>
              <a:t>ce</a:t>
            </a:r>
            <a:r>
              <a:rPr lang="en-US" dirty="0"/>
              <a:t> </a:t>
            </a:r>
            <a:r>
              <a:rPr lang="en-US" dirty="0" err="1"/>
              <a:t>qu'il</a:t>
            </a:r>
            <a:r>
              <a:rPr lang="en-US" dirty="0"/>
              <a:t> </a:t>
            </a:r>
            <a:r>
              <a:rPr lang="en-US" dirty="0" err="1"/>
              <a:t>aime</a:t>
            </a:r>
            <a:r>
              <a:rPr lang="en-US" dirty="0"/>
              <a:t> </a:t>
            </a:r>
          </a:p>
          <a:p>
            <a:pPr marL="0" indent="0">
              <a:buNone/>
            </a:pPr>
            <a:r>
              <a:rPr lang="en-US" dirty="0" err="1"/>
              <a:t>il</a:t>
            </a:r>
            <a:r>
              <a:rPr lang="en-US" dirty="0"/>
              <a:t> </a:t>
            </a:r>
            <a:r>
              <a:rPr lang="en-US" dirty="0" err="1"/>
              <a:t>dit</a:t>
            </a:r>
            <a:r>
              <a:rPr lang="en-US" dirty="0"/>
              <a:t> non au </a:t>
            </a:r>
            <a:r>
              <a:rPr lang="en-US" dirty="0" err="1"/>
              <a:t>professeur</a:t>
            </a:r>
            <a:r>
              <a:rPr lang="en-US" dirty="0"/>
              <a:t> </a:t>
            </a:r>
          </a:p>
          <a:p>
            <a:pPr marL="0" indent="0">
              <a:buNone/>
            </a:pPr>
            <a:r>
              <a:rPr lang="en-US" dirty="0" err="1"/>
              <a:t>il</a:t>
            </a:r>
            <a:r>
              <a:rPr lang="en-US" dirty="0"/>
              <a:t> </a:t>
            </a:r>
            <a:r>
              <a:rPr lang="en-US" dirty="0" err="1"/>
              <a:t>est</a:t>
            </a:r>
            <a:r>
              <a:rPr lang="en-US" dirty="0"/>
              <a:t> </a:t>
            </a:r>
            <a:r>
              <a:rPr lang="en-US" dirty="0" err="1"/>
              <a:t>debout</a:t>
            </a:r>
            <a:r>
              <a:rPr lang="en-US" dirty="0"/>
              <a:t> </a:t>
            </a:r>
          </a:p>
          <a:p>
            <a:pPr marL="0" indent="0">
              <a:buNone/>
            </a:pPr>
            <a:r>
              <a:rPr lang="en-US" dirty="0"/>
              <a:t>on le </a:t>
            </a:r>
            <a:r>
              <a:rPr lang="en-US" dirty="0" err="1"/>
              <a:t>questionne</a:t>
            </a:r>
            <a:r>
              <a:rPr lang="en-US" dirty="0"/>
              <a:t> </a:t>
            </a:r>
          </a:p>
          <a:p>
            <a:pPr marL="0" indent="0">
              <a:buNone/>
            </a:pPr>
            <a:r>
              <a:rPr lang="en-US" dirty="0"/>
              <a:t>et </a:t>
            </a:r>
            <a:r>
              <a:rPr lang="en-US" dirty="0" err="1"/>
              <a:t>tous</a:t>
            </a:r>
            <a:r>
              <a:rPr lang="en-US" dirty="0"/>
              <a:t> les </a:t>
            </a:r>
            <a:r>
              <a:rPr lang="en-US" dirty="0" err="1"/>
              <a:t>problèmes</a:t>
            </a:r>
            <a:r>
              <a:rPr lang="en-US" dirty="0"/>
              <a:t> </a:t>
            </a:r>
            <a:r>
              <a:rPr lang="en-US" dirty="0" err="1"/>
              <a:t>sont</a:t>
            </a:r>
            <a:r>
              <a:rPr lang="en-US" dirty="0"/>
              <a:t> </a:t>
            </a:r>
            <a:r>
              <a:rPr lang="en-US" dirty="0" err="1"/>
              <a:t>posés</a:t>
            </a:r>
            <a:r>
              <a:rPr lang="en-US" dirty="0"/>
              <a:t> </a:t>
            </a:r>
          </a:p>
          <a:p>
            <a:pPr marL="0" indent="0">
              <a:buNone/>
            </a:pPr>
            <a:r>
              <a:rPr lang="en-US" dirty="0" err="1"/>
              <a:t>soudain</a:t>
            </a:r>
            <a:r>
              <a:rPr lang="en-US" dirty="0"/>
              <a:t> le </a:t>
            </a:r>
            <a:r>
              <a:rPr lang="en-US" dirty="0" err="1"/>
              <a:t>fou</a:t>
            </a:r>
            <a:r>
              <a:rPr lang="en-US" dirty="0"/>
              <a:t> </a:t>
            </a:r>
            <a:r>
              <a:rPr lang="en-US" dirty="0" err="1"/>
              <a:t>rire</a:t>
            </a:r>
            <a:r>
              <a:rPr lang="en-US" dirty="0"/>
              <a:t> le </a:t>
            </a:r>
            <a:r>
              <a:rPr lang="en-US" dirty="0" err="1"/>
              <a:t>prend</a:t>
            </a:r>
            <a:r>
              <a:rPr lang="en-US" dirty="0"/>
              <a:t> </a:t>
            </a:r>
          </a:p>
          <a:p>
            <a:pPr marL="0" indent="0">
              <a:buNone/>
            </a:pPr>
            <a:r>
              <a:rPr lang="en-US" dirty="0"/>
              <a:t>et </a:t>
            </a:r>
            <a:r>
              <a:rPr lang="en-US" dirty="0" err="1"/>
              <a:t>il</a:t>
            </a:r>
            <a:r>
              <a:rPr lang="en-US" dirty="0"/>
              <a:t> efface tout </a:t>
            </a:r>
          </a:p>
          <a:p>
            <a:pPr marL="0" indent="0">
              <a:buNone/>
            </a:pPr>
            <a:r>
              <a:rPr lang="en-US" dirty="0"/>
              <a:t>les </a:t>
            </a:r>
            <a:r>
              <a:rPr lang="en-US" dirty="0" err="1"/>
              <a:t>chiffres</a:t>
            </a:r>
            <a:r>
              <a:rPr lang="en-US" dirty="0"/>
              <a:t> et les mots </a:t>
            </a:r>
          </a:p>
          <a:p>
            <a:pPr marL="0" indent="0">
              <a:buNone/>
            </a:pPr>
            <a:r>
              <a:rPr lang="en-US" dirty="0"/>
              <a:t>les dates et les </a:t>
            </a:r>
            <a:r>
              <a:rPr lang="en-US" dirty="0" err="1"/>
              <a:t>noms</a:t>
            </a:r>
            <a:r>
              <a:rPr lang="en-US" dirty="0"/>
              <a:t> </a:t>
            </a:r>
          </a:p>
          <a:p>
            <a:pPr marL="0" indent="0">
              <a:buNone/>
            </a:pPr>
            <a:r>
              <a:rPr lang="en-US" dirty="0"/>
              <a:t>les phrases et les </a:t>
            </a:r>
            <a:r>
              <a:rPr lang="en-US" dirty="0" err="1"/>
              <a:t>pièges</a:t>
            </a:r>
            <a:r>
              <a:rPr lang="en-US" dirty="0"/>
              <a:t> </a:t>
            </a:r>
          </a:p>
          <a:p>
            <a:pPr marL="0" indent="0">
              <a:buNone/>
            </a:pPr>
            <a:r>
              <a:rPr lang="en-US" dirty="0"/>
              <a:t>et </a:t>
            </a:r>
            <a:r>
              <a:rPr lang="en-US" dirty="0" err="1"/>
              <a:t>malgré</a:t>
            </a:r>
            <a:r>
              <a:rPr lang="en-US" dirty="0"/>
              <a:t> les menaces du maître </a:t>
            </a:r>
          </a:p>
          <a:p>
            <a:pPr marL="0" indent="0">
              <a:buNone/>
            </a:pPr>
            <a:r>
              <a:rPr lang="en-US" dirty="0"/>
              <a:t>sous les </a:t>
            </a:r>
            <a:r>
              <a:rPr lang="en-US" dirty="0" err="1"/>
              <a:t>huées</a:t>
            </a:r>
            <a:r>
              <a:rPr lang="en-US" dirty="0"/>
              <a:t> des </a:t>
            </a:r>
            <a:r>
              <a:rPr lang="en-US" dirty="0" err="1"/>
              <a:t>enfants</a:t>
            </a:r>
            <a:r>
              <a:rPr lang="en-US" dirty="0"/>
              <a:t> </a:t>
            </a:r>
            <a:r>
              <a:rPr lang="en-US" dirty="0" err="1"/>
              <a:t>prodiges</a:t>
            </a:r>
            <a:r>
              <a:rPr lang="en-US" dirty="0"/>
              <a:t> </a:t>
            </a:r>
          </a:p>
          <a:p>
            <a:pPr marL="0" indent="0">
              <a:buNone/>
            </a:pPr>
            <a:r>
              <a:rPr lang="en-US" dirty="0"/>
              <a:t>avec les </a:t>
            </a:r>
            <a:r>
              <a:rPr lang="en-US" dirty="0" err="1"/>
              <a:t>craies</a:t>
            </a:r>
            <a:r>
              <a:rPr lang="en-US" dirty="0"/>
              <a:t> de </a:t>
            </a:r>
            <a:r>
              <a:rPr lang="en-US" dirty="0" err="1"/>
              <a:t>toutes</a:t>
            </a:r>
            <a:r>
              <a:rPr lang="en-US" dirty="0"/>
              <a:t> les </a:t>
            </a:r>
            <a:r>
              <a:rPr lang="en-US" dirty="0" err="1"/>
              <a:t>couleurs</a:t>
            </a:r>
            <a:r>
              <a:rPr lang="en-US" dirty="0"/>
              <a:t> </a:t>
            </a:r>
          </a:p>
          <a:p>
            <a:pPr marL="0" indent="0">
              <a:buNone/>
            </a:pPr>
            <a:r>
              <a:rPr lang="en-US" dirty="0"/>
              <a:t>sur le tableau noir du </a:t>
            </a:r>
            <a:r>
              <a:rPr lang="en-US" dirty="0" err="1"/>
              <a:t>malheur</a:t>
            </a:r>
            <a:r>
              <a:rPr lang="en-US" dirty="0"/>
              <a:t> </a:t>
            </a:r>
          </a:p>
          <a:p>
            <a:pPr marL="0" indent="0">
              <a:buNone/>
            </a:pPr>
            <a:r>
              <a:rPr lang="en-US" dirty="0"/>
              <a:t>Il </a:t>
            </a:r>
            <a:r>
              <a:rPr lang="en-US" dirty="0" err="1"/>
              <a:t>dessine</a:t>
            </a:r>
            <a:r>
              <a:rPr lang="en-US" dirty="0"/>
              <a:t> le visage du </a:t>
            </a:r>
            <a:r>
              <a:rPr lang="en-US" dirty="0" err="1"/>
              <a:t>bonheur</a:t>
            </a:r>
            <a:endParaRPr lang="en-US" dirty="0"/>
          </a:p>
          <a:p>
            <a:pPr marL="0" indent="0">
              <a:buNone/>
            </a:pPr>
            <a:endParaRPr lang="en-US" dirty="0"/>
          </a:p>
        </p:txBody>
      </p:sp>
    </p:spTree>
    <p:extLst>
      <p:ext uri="{BB962C8B-B14F-4D97-AF65-F5344CB8AC3E}">
        <p14:creationId xmlns:p14="http://schemas.microsoft.com/office/powerpoint/2010/main" val="25982110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5A422-B524-C244-8FAA-EB1B6EB8BF18}"/>
              </a:ext>
            </a:extLst>
          </p:cNvPr>
          <p:cNvSpPr>
            <a:spLocks noGrp="1"/>
          </p:cNvSpPr>
          <p:nvPr>
            <p:ph type="title"/>
          </p:nvPr>
        </p:nvSpPr>
        <p:spPr>
          <a:xfrm>
            <a:off x="0" y="-1362776"/>
            <a:ext cx="8229600" cy="1143000"/>
          </a:xfrm>
        </p:spPr>
        <p:txBody>
          <a:bodyPr/>
          <a:lstStyle/>
          <a:p>
            <a:endParaRPr lang="en-US"/>
          </a:p>
        </p:txBody>
      </p:sp>
      <p:sp>
        <p:nvSpPr>
          <p:cNvPr id="3" name="Content Placeholder 2">
            <a:extLst>
              <a:ext uri="{FF2B5EF4-FFF2-40B4-BE49-F238E27FC236}">
                <a16:creationId xmlns:a16="http://schemas.microsoft.com/office/drawing/2014/main" id="{832ECB04-4B05-E343-91E2-052AE01FC95B}"/>
              </a:ext>
            </a:extLst>
          </p:cNvPr>
          <p:cNvSpPr>
            <a:spLocks noGrp="1"/>
          </p:cNvSpPr>
          <p:nvPr>
            <p:ph idx="1"/>
          </p:nvPr>
        </p:nvSpPr>
        <p:spPr/>
        <p:txBody>
          <a:bodyPr>
            <a:normAutofit fontScale="70000" lnSpcReduction="20000"/>
          </a:bodyPr>
          <a:lstStyle/>
          <a:p>
            <a:pPr marL="0" indent="0">
              <a:buNone/>
            </a:pPr>
            <a:r>
              <a:rPr lang="en-US" dirty="0"/>
              <a:t>Avec</a:t>
            </a:r>
          </a:p>
          <a:p>
            <a:pPr marL="0" indent="0">
              <a:buNone/>
            </a:pPr>
            <a:r>
              <a:rPr lang="en-US" dirty="0"/>
              <a:t>les </a:t>
            </a:r>
          </a:p>
          <a:p>
            <a:pPr marL="0" indent="0">
              <a:buNone/>
            </a:pPr>
            <a:r>
              <a:rPr lang="en-US" dirty="0" err="1"/>
              <a:t>craies</a:t>
            </a:r>
            <a:endParaRPr lang="en-US" dirty="0"/>
          </a:p>
          <a:p>
            <a:pPr marL="0" indent="0">
              <a:buNone/>
            </a:pPr>
            <a:r>
              <a:rPr lang="en-US" dirty="0"/>
              <a:t>de</a:t>
            </a:r>
          </a:p>
          <a:p>
            <a:pPr marL="0" indent="0">
              <a:buNone/>
            </a:pPr>
            <a:r>
              <a:rPr lang="en-US" dirty="0" err="1"/>
              <a:t>toutes</a:t>
            </a:r>
            <a:endParaRPr lang="en-US" dirty="0"/>
          </a:p>
          <a:p>
            <a:pPr marL="0" indent="0">
              <a:buNone/>
            </a:pPr>
            <a:r>
              <a:rPr lang="en-US" dirty="0"/>
              <a:t>les</a:t>
            </a:r>
          </a:p>
          <a:p>
            <a:pPr marL="0" indent="0">
              <a:buNone/>
            </a:pPr>
            <a:r>
              <a:rPr lang="en-US" dirty="0" err="1"/>
              <a:t>couleurs</a:t>
            </a:r>
            <a:endParaRPr lang="en-US" dirty="0"/>
          </a:p>
          <a:p>
            <a:pPr marL="0" indent="0">
              <a:buNone/>
            </a:pPr>
            <a:r>
              <a:rPr lang="en-US" dirty="0"/>
              <a:t>sur le tableau </a:t>
            </a:r>
          </a:p>
          <a:p>
            <a:pPr marL="0" indent="0">
              <a:buNone/>
            </a:pPr>
            <a:r>
              <a:rPr lang="en-US" dirty="0"/>
              <a:t>noir du </a:t>
            </a:r>
            <a:r>
              <a:rPr lang="en-US" dirty="0" err="1"/>
              <a:t>malheur</a:t>
            </a:r>
            <a:r>
              <a:rPr lang="en-US" dirty="0"/>
              <a:t> </a:t>
            </a:r>
          </a:p>
          <a:p>
            <a:pPr marL="0" indent="0">
              <a:buNone/>
            </a:pPr>
            <a:r>
              <a:rPr lang="en-US" dirty="0"/>
              <a:t>Il </a:t>
            </a:r>
            <a:r>
              <a:rPr lang="en-US" dirty="0" err="1"/>
              <a:t>dessine</a:t>
            </a:r>
            <a:r>
              <a:rPr lang="en-US" dirty="0"/>
              <a:t> </a:t>
            </a:r>
          </a:p>
          <a:p>
            <a:pPr marL="0" indent="0">
              <a:buNone/>
            </a:pPr>
            <a:r>
              <a:rPr lang="en-US" dirty="0"/>
              <a:t>le visage </a:t>
            </a:r>
          </a:p>
          <a:p>
            <a:pPr marL="0" indent="0">
              <a:buNone/>
            </a:pPr>
            <a:r>
              <a:rPr lang="en-US" dirty="0"/>
              <a:t>du </a:t>
            </a:r>
          </a:p>
          <a:p>
            <a:pPr marL="0" indent="0">
              <a:buNone/>
            </a:pPr>
            <a:r>
              <a:rPr lang="en-US" dirty="0" err="1"/>
              <a:t>bonheur</a:t>
            </a:r>
            <a:endParaRPr lang="en-US" dirty="0"/>
          </a:p>
          <a:p>
            <a:pPr marL="0" indent="0">
              <a:buNone/>
            </a:pPr>
            <a:endParaRPr lang="en-US" dirty="0"/>
          </a:p>
        </p:txBody>
      </p:sp>
    </p:spTree>
    <p:extLst>
      <p:ext uri="{BB962C8B-B14F-4D97-AF65-F5344CB8AC3E}">
        <p14:creationId xmlns:p14="http://schemas.microsoft.com/office/powerpoint/2010/main" val="30543496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A19FE-7DFE-7949-8601-6277854CDE80}"/>
              </a:ext>
            </a:extLst>
          </p:cNvPr>
          <p:cNvSpPr>
            <a:spLocks noGrp="1"/>
          </p:cNvSpPr>
          <p:nvPr>
            <p:ph type="title"/>
          </p:nvPr>
        </p:nvSpPr>
        <p:spPr/>
        <p:txBody>
          <a:bodyPr/>
          <a:lstStyle/>
          <a:p>
            <a:r>
              <a:rPr lang="en-US" dirty="0"/>
              <a:t>La fin</a:t>
            </a:r>
          </a:p>
        </p:txBody>
      </p:sp>
      <p:sp>
        <p:nvSpPr>
          <p:cNvPr id="3" name="Content Placeholder 2">
            <a:extLst>
              <a:ext uri="{FF2B5EF4-FFF2-40B4-BE49-F238E27FC236}">
                <a16:creationId xmlns:a16="http://schemas.microsoft.com/office/drawing/2014/main" id="{9CB1DC36-2892-0843-9321-306D958A88AC}"/>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355686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D15B6-78A0-D74E-87E8-0EB8FA1466F1}"/>
              </a:ext>
            </a:extLst>
          </p:cNvPr>
          <p:cNvSpPr>
            <a:spLocks noGrp="1"/>
          </p:cNvSpPr>
          <p:nvPr>
            <p:ph type="title"/>
          </p:nvPr>
        </p:nvSpPr>
        <p:spPr/>
        <p:txBody>
          <a:bodyPr/>
          <a:lstStyle/>
          <a:p>
            <a:r>
              <a:rPr lang="en-US" dirty="0" err="1"/>
              <a:t>Quelques</a:t>
            </a:r>
            <a:r>
              <a:rPr lang="en-US" dirty="0"/>
              <a:t> supplements… </a:t>
            </a:r>
          </a:p>
        </p:txBody>
      </p:sp>
      <p:sp>
        <p:nvSpPr>
          <p:cNvPr id="3" name="Content Placeholder 2">
            <a:extLst>
              <a:ext uri="{FF2B5EF4-FFF2-40B4-BE49-F238E27FC236}">
                <a16:creationId xmlns:a16="http://schemas.microsoft.com/office/drawing/2014/main" id="{19A31844-DAAD-D140-9BA6-391C1F621409}"/>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3606683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0664C-202B-1948-8B02-D320BE2D746D}"/>
              </a:ext>
            </a:extLst>
          </p:cNvPr>
          <p:cNvSpPr>
            <a:spLocks noGrp="1"/>
          </p:cNvSpPr>
          <p:nvPr>
            <p:ph type="title"/>
          </p:nvPr>
        </p:nvSpPr>
        <p:spPr/>
        <p:txBody>
          <a:bodyPr/>
          <a:lstStyle/>
          <a:p>
            <a:r>
              <a:rPr lang="en-US" dirty="0"/>
              <a:t>Les Belles </a:t>
            </a:r>
            <a:r>
              <a:rPr lang="en-US" dirty="0" err="1"/>
              <a:t>Familles</a:t>
            </a:r>
            <a:r>
              <a:rPr lang="en-US" dirty="0"/>
              <a:t>, Jacques </a:t>
            </a:r>
            <a:r>
              <a:rPr lang="en-US" dirty="0" err="1"/>
              <a:t>Prévert</a:t>
            </a:r>
            <a:endParaRPr lang="en-US" dirty="0"/>
          </a:p>
        </p:txBody>
      </p:sp>
      <p:sp>
        <p:nvSpPr>
          <p:cNvPr id="3" name="Content Placeholder 2">
            <a:extLst>
              <a:ext uri="{FF2B5EF4-FFF2-40B4-BE49-F238E27FC236}">
                <a16:creationId xmlns:a16="http://schemas.microsoft.com/office/drawing/2014/main" id="{6BA2E9F0-05CA-B14E-A68B-A57312E42584}"/>
              </a:ext>
            </a:extLst>
          </p:cNvPr>
          <p:cNvSpPr>
            <a:spLocks noGrp="1"/>
          </p:cNvSpPr>
          <p:nvPr>
            <p:ph idx="1"/>
          </p:nvPr>
        </p:nvSpPr>
        <p:spPr/>
        <p:txBody>
          <a:bodyPr/>
          <a:lstStyle/>
          <a:p>
            <a:pPr marL="0" indent="0">
              <a:buNone/>
            </a:pPr>
            <a:r>
              <a:rPr lang="en-US" dirty="0">
                <a:hlinkClick r:id="rId2"/>
              </a:rPr>
              <a:t>https://www.youtube.com/watch?v=17E-CFmPXeo</a:t>
            </a:r>
            <a:endParaRPr lang="en-US" dirty="0"/>
          </a:p>
          <a:p>
            <a:pPr marL="0" indent="0">
              <a:buNone/>
            </a:pPr>
            <a:endParaRPr lang="en-US" dirty="0"/>
          </a:p>
        </p:txBody>
      </p:sp>
    </p:spTree>
    <p:extLst>
      <p:ext uri="{BB962C8B-B14F-4D97-AF65-F5344CB8AC3E}">
        <p14:creationId xmlns:p14="http://schemas.microsoft.com/office/powerpoint/2010/main" val="32495969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C60182-3E67-3A40-AA74-4E20DBF8B705}"/>
              </a:ext>
            </a:extLst>
          </p:cNvPr>
          <p:cNvSpPr>
            <a:spLocks noGrp="1"/>
          </p:cNvSpPr>
          <p:nvPr>
            <p:ph type="title"/>
          </p:nvPr>
        </p:nvSpPr>
        <p:spPr/>
        <p:txBody>
          <a:bodyPr/>
          <a:lstStyle/>
          <a:p>
            <a:r>
              <a:rPr lang="en-US" dirty="0"/>
              <a:t>La Fontaine…et le Plaisir des mots </a:t>
            </a:r>
          </a:p>
        </p:txBody>
      </p:sp>
      <p:sp>
        <p:nvSpPr>
          <p:cNvPr id="3" name="Content Placeholder 2">
            <a:extLst>
              <a:ext uri="{FF2B5EF4-FFF2-40B4-BE49-F238E27FC236}">
                <a16:creationId xmlns:a16="http://schemas.microsoft.com/office/drawing/2014/main" id="{14868A90-4FBB-FC4B-896D-0460A1C4BC5B}"/>
              </a:ext>
            </a:extLst>
          </p:cNvPr>
          <p:cNvSpPr>
            <a:spLocks noGrp="1"/>
          </p:cNvSpPr>
          <p:nvPr>
            <p:ph idx="1"/>
          </p:nvPr>
        </p:nvSpPr>
        <p:spPr>
          <a:xfrm>
            <a:off x="457200" y="1217427"/>
            <a:ext cx="8229600" cy="5438553"/>
          </a:xfrm>
        </p:spPr>
        <p:txBody>
          <a:bodyPr>
            <a:normAutofit/>
          </a:bodyPr>
          <a:lstStyle/>
          <a:p>
            <a:pPr marL="0" indent="0">
              <a:buNone/>
            </a:pPr>
            <a:endParaRPr lang="en-US" dirty="0"/>
          </a:p>
        </p:txBody>
      </p:sp>
      <p:pic>
        <p:nvPicPr>
          <p:cNvPr id="5" name="Picture 4">
            <a:extLst>
              <a:ext uri="{FF2B5EF4-FFF2-40B4-BE49-F238E27FC236}">
                <a16:creationId xmlns:a16="http://schemas.microsoft.com/office/drawing/2014/main" id="{56174657-5E5E-0F41-9689-4128C25C8F11}"/>
              </a:ext>
            </a:extLst>
          </p:cNvPr>
          <p:cNvPicPr>
            <a:picLocks noChangeAspect="1"/>
          </p:cNvPicPr>
          <p:nvPr/>
        </p:nvPicPr>
        <p:blipFill>
          <a:blip r:embed="rId3"/>
          <a:stretch>
            <a:fillRect/>
          </a:stretch>
        </p:blipFill>
        <p:spPr>
          <a:xfrm>
            <a:off x="5133754" y="1396372"/>
            <a:ext cx="3810000" cy="2895600"/>
          </a:xfrm>
          <a:prstGeom prst="rect">
            <a:avLst/>
          </a:prstGeom>
        </p:spPr>
      </p:pic>
      <p:sp>
        <p:nvSpPr>
          <p:cNvPr id="6" name="TextBox 5">
            <a:extLst>
              <a:ext uri="{FF2B5EF4-FFF2-40B4-BE49-F238E27FC236}">
                <a16:creationId xmlns:a16="http://schemas.microsoft.com/office/drawing/2014/main" id="{2DF9D28A-C768-424B-890B-523B5B036F05}"/>
              </a:ext>
            </a:extLst>
          </p:cNvPr>
          <p:cNvSpPr txBox="1"/>
          <p:nvPr/>
        </p:nvSpPr>
        <p:spPr>
          <a:xfrm>
            <a:off x="5371814" y="4224595"/>
            <a:ext cx="3772186" cy="1477328"/>
          </a:xfrm>
          <a:prstGeom prst="rect">
            <a:avLst/>
          </a:prstGeom>
          <a:noFill/>
        </p:spPr>
        <p:txBody>
          <a:bodyPr wrap="none" rtlCol="0">
            <a:spAutoFit/>
          </a:bodyPr>
          <a:lstStyle/>
          <a:p>
            <a:r>
              <a:rPr lang="en-US" b="1" dirty="0">
                <a:hlinkClick r:id="rId4"/>
              </a:rPr>
              <a:t>Frans Snyders and workshop</a:t>
            </a:r>
            <a:r>
              <a:rPr lang="en-US" dirty="0"/>
              <a:t/>
            </a:r>
            <a:br>
              <a:rPr lang="en-US" dirty="0"/>
            </a:br>
            <a:r>
              <a:rPr lang="en-US" dirty="0"/>
              <a:t>Flemish, 1579 - 1657</a:t>
            </a:r>
          </a:p>
          <a:p>
            <a:r>
              <a:rPr lang="en-US" b="1" i="1" dirty="0"/>
              <a:t>The Fox and the Heron</a:t>
            </a:r>
            <a:r>
              <a:rPr lang="en-US" dirty="0"/>
              <a:t>, ca. 1630-1640</a:t>
            </a:r>
            <a:br>
              <a:rPr lang="en-US" dirty="0"/>
            </a:br>
            <a:endParaRPr lang="en-US" dirty="0"/>
          </a:p>
          <a:p>
            <a:endParaRPr lang="en-US" dirty="0"/>
          </a:p>
        </p:txBody>
      </p:sp>
    </p:spTree>
    <p:extLst>
      <p:ext uri="{BB962C8B-B14F-4D97-AF65-F5344CB8AC3E}">
        <p14:creationId xmlns:p14="http://schemas.microsoft.com/office/powerpoint/2010/main" val="38304020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Chanter la </a:t>
            </a:r>
            <a:r>
              <a:rPr lang="en-US" dirty="0" err="1"/>
              <a:t>poésie</a:t>
            </a:r>
            <a:r>
              <a:rPr lang="en-US" dirty="0"/>
              <a:t>: Rimbaud </a:t>
            </a:r>
            <a:r>
              <a:rPr lang="en-US" dirty="0" err="1"/>
              <a:t>à</a:t>
            </a:r>
            <a:r>
              <a:rPr lang="en-US" dirty="0"/>
              <a:t> </a:t>
            </a:r>
            <a:r>
              <a:rPr lang="en-US" dirty="0" err="1"/>
              <a:t>Reggiani</a:t>
            </a:r>
            <a:endParaRPr lang="en-US" dirty="0"/>
          </a:p>
        </p:txBody>
      </p:sp>
      <p:sp>
        <p:nvSpPr>
          <p:cNvPr id="3" name="Content Placeholder 2"/>
          <p:cNvSpPr>
            <a:spLocks noGrp="1"/>
          </p:cNvSpPr>
          <p:nvPr>
            <p:ph idx="1"/>
          </p:nvPr>
        </p:nvSpPr>
        <p:spPr>
          <a:xfrm>
            <a:off x="457200" y="1600200"/>
            <a:ext cx="8229600" cy="4906926"/>
          </a:xfrm>
        </p:spPr>
        <p:txBody>
          <a:bodyPr>
            <a:normAutofit fontScale="55000" lnSpcReduction="20000"/>
          </a:bodyPr>
          <a:lstStyle/>
          <a:p>
            <a:pPr marL="0" indent="0">
              <a:buNone/>
            </a:pPr>
            <a:r>
              <a:rPr lang="en-US" dirty="0">
                <a:hlinkClick r:id="rId3"/>
              </a:rPr>
              <a:t>https://www.youtube.com/watch?v=u8-qu6hDeLU</a:t>
            </a:r>
            <a:endParaRPr lang="en-US" dirty="0"/>
          </a:p>
          <a:p>
            <a:pPr marL="0" indent="0">
              <a:buNone/>
            </a:pPr>
            <a:r>
              <a:rPr lang="en-US" b="1" i="1" dirty="0"/>
              <a:t>le </a:t>
            </a:r>
            <a:r>
              <a:rPr lang="en-US" b="1" i="1" dirty="0" err="1"/>
              <a:t>déserteur</a:t>
            </a:r>
            <a:endParaRPr lang="en-US" b="1" i="1" dirty="0"/>
          </a:p>
          <a:p>
            <a:pPr marL="0" indent="0">
              <a:buNone/>
            </a:pPr>
            <a:endParaRPr lang="en-US" b="1" i="1" dirty="0"/>
          </a:p>
          <a:p>
            <a:pPr marL="0" indent="0">
              <a:buNone/>
            </a:pPr>
            <a:r>
              <a:rPr lang="en-US" dirty="0"/>
              <a:t>Monsieur le </a:t>
            </a:r>
            <a:r>
              <a:rPr lang="en-US" dirty="0" err="1"/>
              <a:t>Président</a:t>
            </a:r>
            <a:r>
              <a:rPr lang="en-US" dirty="0"/>
              <a:t/>
            </a:r>
            <a:br>
              <a:rPr lang="en-US" dirty="0"/>
            </a:br>
            <a:r>
              <a:rPr lang="en-US" dirty="0"/>
              <a:t>Je </a:t>
            </a:r>
            <a:r>
              <a:rPr lang="en-US" dirty="0" err="1"/>
              <a:t>vous</a:t>
            </a:r>
            <a:r>
              <a:rPr lang="en-US" dirty="0"/>
              <a:t> </a:t>
            </a:r>
            <a:r>
              <a:rPr lang="en-US" dirty="0" err="1"/>
              <a:t>fais</a:t>
            </a:r>
            <a:r>
              <a:rPr lang="en-US" dirty="0"/>
              <a:t> </a:t>
            </a:r>
            <a:r>
              <a:rPr lang="en-US" dirty="0" err="1"/>
              <a:t>une</a:t>
            </a:r>
            <a:r>
              <a:rPr lang="en-US" dirty="0"/>
              <a:t> </a:t>
            </a:r>
            <a:r>
              <a:rPr lang="en-US" dirty="0" err="1"/>
              <a:t>lettre</a:t>
            </a:r>
            <a:r>
              <a:rPr lang="en-US" dirty="0"/>
              <a:t/>
            </a:r>
            <a:br>
              <a:rPr lang="en-US" dirty="0"/>
            </a:br>
            <a:r>
              <a:rPr lang="en-US" dirty="0"/>
              <a:t>Que </a:t>
            </a:r>
            <a:r>
              <a:rPr lang="en-US" dirty="0" err="1"/>
              <a:t>vous</a:t>
            </a:r>
            <a:r>
              <a:rPr lang="en-US" dirty="0"/>
              <a:t> </a:t>
            </a:r>
            <a:r>
              <a:rPr lang="en-US" dirty="0" err="1"/>
              <a:t>lirez</a:t>
            </a:r>
            <a:r>
              <a:rPr lang="en-US" dirty="0"/>
              <a:t> </a:t>
            </a:r>
            <a:r>
              <a:rPr lang="en-US" dirty="0" err="1"/>
              <a:t>peut-être</a:t>
            </a:r>
            <a:r>
              <a:rPr lang="en-US" dirty="0"/>
              <a:t/>
            </a:r>
            <a:br>
              <a:rPr lang="en-US" dirty="0"/>
            </a:br>
            <a:r>
              <a:rPr lang="en-US" dirty="0"/>
              <a:t>Si </a:t>
            </a:r>
            <a:r>
              <a:rPr lang="en-US" dirty="0" err="1"/>
              <a:t>vous</a:t>
            </a:r>
            <a:r>
              <a:rPr lang="en-US" dirty="0"/>
              <a:t> </a:t>
            </a:r>
            <a:r>
              <a:rPr lang="en-US" dirty="0" err="1"/>
              <a:t>avez</a:t>
            </a:r>
            <a:r>
              <a:rPr lang="en-US" dirty="0"/>
              <a:t> le temps</a:t>
            </a:r>
            <a:br>
              <a:rPr lang="en-US" dirty="0"/>
            </a:br>
            <a:r>
              <a:rPr lang="en-US" dirty="0"/>
              <a:t>Je </a:t>
            </a:r>
            <a:r>
              <a:rPr lang="en-US" dirty="0" err="1"/>
              <a:t>viens</a:t>
            </a:r>
            <a:r>
              <a:rPr lang="en-US" dirty="0"/>
              <a:t> de </a:t>
            </a:r>
            <a:r>
              <a:rPr lang="en-US" dirty="0" err="1"/>
              <a:t>recevoir</a:t>
            </a:r>
            <a:r>
              <a:rPr lang="en-US" dirty="0"/>
              <a:t/>
            </a:r>
            <a:br>
              <a:rPr lang="en-US" dirty="0"/>
            </a:br>
            <a:r>
              <a:rPr lang="en-US" dirty="0" err="1"/>
              <a:t>Mes</a:t>
            </a:r>
            <a:r>
              <a:rPr lang="en-US" dirty="0"/>
              <a:t> papiers </a:t>
            </a:r>
            <a:r>
              <a:rPr lang="en-US" dirty="0" err="1"/>
              <a:t>militaires</a:t>
            </a:r>
            <a:r>
              <a:rPr lang="en-US" dirty="0"/>
              <a:t/>
            </a:r>
            <a:br>
              <a:rPr lang="en-US" dirty="0"/>
            </a:br>
            <a:r>
              <a:rPr lang="en-US" dirty="0"/>
              <a:t>Pour </a:t>
            </a:r>
            <a:r>
              <a:rPr lang="en-US" dirty="0" err="1"/>
              <a:t>partir</a:t>
            </a:r>
            <a:r>
              <a:rPr lang="en-US" dirty="0"/>
              <a:t> </a:t>
            </a:r>
            <a:r>
              <a:rPr lang="en-US" dirty="0" err="1"/>
              <a:t>à</a:t>
            </a:r>
            <a:r>
              <a:rPr lang="en-US" dirty="0"/>
              <a:t> la guerre</a:t>
            </a:r>
            <a:br>
              <a:rPr lang="en-US" dirty="0"/>
            </a:br>
            <a:r>
              <a:rPr lang="en-US" dirty="0"/>
              <a:t>Avant </a:t>
            </a:r>
            <a:r>
              <a:rPr lang="en-US" dirty="0" err="1"/>
              <a:t>mercredi</a:t>
            </a:r>
            <a:r>
              <a:rPr lang="en-US" dirty="0"/>
              <a:t> </a:t>
            </a:r>
            <a:r>
              <a:rPr lang="en-US" dirty="0" err="1"/>
              <a:t>soir</a:t>
            </a:r>
            <a:r>
              <a:rPr lang="en-US" dirty="0"/>
              <a:t/>
            </a:r>
            <a:br>
              <a:rPr lang="en-US" dirty="0"/>
            </a:br>
            <a:r>
              <a:rPr lang="en-US" dirty="0"/>
              <a:t>Monsieur le </a:t>
            </a:r>
            <a:r>
              <a:rPr lang="en-US" dirty="0" err="1"/>
              <a:t>Président</a:t>
            </a:r>
            <a:r>
              <a:rPr lang="en-US" dirty="0"/>
              <a:t/>
            </a:r>
            <a:br>
              <a:rPr lang="en-US" dirty="0"/>
            </a:br>
            <a:r>
              <a:rPr lang="en-US" dirty="0"/>
              <a:t>Je ne </a:t>
            </a:r>
            <a:r>
              <a:rPr lang="en-US" dirty="0" err="1"/>
              <a:t>veux</a:t>
            </a:r>
            <a:r>
              <a:rPr lang="en-US" dirty="0"/>
              <a:t> pas la faire</a:t>
            </a:r>
            <a:br>
              <a:rPr lang="en-US" dirty="0"/>
            </a:br>
            <a:r>
              <a:rPr lang="en-US" dirty="0"/>
              <a:t>Je ne </a:t>
            </a:r>
            <a:r>
              <a:rPr lang="en-US" dirty="0" err="1"/>
              <a:t>suis</a:t>
            </a:r>
            <a:r>
              <a:rPr lang="en-US" dirty="0"/>
              <a:t> pas sur </a:t>
            </a:r>
            <a:r>
              <a:rPr lang="en-US" dirty="0" err="1"/>
              <a:t>terre</a:t>
            </a:r>
            <a:r>
              <a:rPr lang="en-US" dirty="0"/>
              <a:t/>
            </a:r>
            <a:br>
              <a:rPr lang="en-US" dirty="0"/>
            </a:br>
            <a:r>
              <a:rPr lang="en-US" dirty="0"/>
              <a:t>Pour </a:t>
            </a:r>
            <a:r>
              <a:rPr lang="en-US" dirty="0" err="1"/>
              <a:t>tuer</a:t>
            </a:r>
            <a:r>
              <a:rPr lang="en-US" dirty="0"/>
              <a:t> des </a:t>
            </a:r>
            <a:r>
              <a:rPr lang="en-US" dirty="0" err="1"/>
              <a:t>pauvres</a:t>
            </a:r>
            <a:r>
              <a:rPr lang="en-US" dirty="0"/>
              <a:t> gens</a:t>
            </a:r>
            <a:br>
              <a:rPr lang="en-US" dirty="0"/>
            </a:br>
            <a:r>
              <a:rPr lang="en-US" dirty="0" err="1"/>
              <a:t>C'est</a:t>
            </a:r>
            <a:r>
              <a:rPr lang="en-US" dirty="0"/>
              <a:t> pas pour </a:t>
            </a:r>
            <a:r>
              <a:rPr lang="en-US" dirty="0" err="1"/>
              <a:t>vous</a:t>
            </a:r>
            <a:r>
              <a:rPr lang="en-US" dirty="0"/>
              <a:t> </a:t>
            </a:r>
            <a:r>
              <a:rPr lang="en-US" dirty="0" err="1"/>
              <a:t>fâcher</a:t>
            </a:r>
            <a:r>
              <a:rPr lang="en-US" dirty="0"/>
              <a:t/>
            </a:r>
            <a:br>
              <a:rPr lang="en-US" dirty="0"/>
            </a:br>
            <a:r>
              <a:rPr lang="en-US" dirty="0"/>
              <a:t>Il </a:t>
            </a:r>
            <a:r>
              <a:rPr lang="en-US" dirty="0" err="1"/>
              <a:t>faut</a:t>
            </a:r>
            <a:r>
              <a:rPr lang="en-US" dirty="0"/>
              <a:t> que je </a:t>
            </a:r>
            <a:r>
              <a:rPr lang="en-US" dirty="0" err="1"/>
              <a:t>vous</a:t>
            </a:r>
            <a:r>
              <a:rPr lang="en-US" dirty="0"/>
              <a:t> </a:t>
            </a:r>
            <a:r>
              <a:rPr lang="en-US" dirty="0" err="1"/>
              <a:t>dise</a:t>
            </a:r>
            <a:r>
              <a:rPr lang="en-US" dirty="0"/>
              <a:t/>
            </a:r>
            <a:br>
              <a:rPr lang="en-US" dirty="0"/>
            </a:br>
            <a:r>
              <a:rPr lang="en-US" dirty="0"/>
              <a:t>Ma </a:t>
            </a:r>
            <a:r>
              <a:rPr lang="en-US" dirty="0" err="1"/>
              <a:t>décision</a:t>
            </a:r>
            <a:r>
              <a:rPr lang="en-US" dirty="0"/>
              <a:t> </a:t>
            </a:r>
            <a:r>
              <a:rPr lang="en-US" dirty="0" err="1"/>
              <a:t>est</a:t>
            </a:r>
            <a:r>
              <a:rPr lang="en-US" dirty="0"/>
              <a:t> </a:t>
            </a:r>
            <a:r>
              <a:rPr lang="en-US" dirty="0" err="1"/>
              <a:t>prise</a:t>
            </a:r>
            <a:r>
              <a:rPr lang="en-US" dirty="0"/>
              <a:t/>
            </a:r>
            <a:br>
              <a:rPr lang="en-US" dirty="0"/>
            </a:br>
            <a:r>
              <a:rPr lang="en-US" dirty="0"/>
              <a:t>Je </a:t>
            </a:r>
            <a:r>
              <a:rPr lang="en-US" dirty="0" err="1"/>
              <a:t>m'en</a:t>
            </a:r>
            <a:r>
              <a:rPr lang="en-US" dirty="0"/>
              <a:t> </a:t>
            </a:r>
            <a:r>
              <a:rPr lang="en-US" dirty="0" err="1"/>
              <a:t>vais</a:t>
            </a:r>
            <a:r>
              <a:rPr lang="en-US" dirty="0"/>
              <a:t> </a:t>
            </a:r>
            <a:r>
              <a:rPr lang="en-US" dirty="0" err="1"/>
              <a:t>déserter</a:t>
            </a:r>
            <a:endParaRPr lang="en-US" dirty="0"/>
          </a:p>
        </p:txBody>
      </p:sp>
    </p:spTree>
    <p:extLst>
      <p:ext uri="{BB962C8B-B14F-4D97-AF65-F5344CB8AC3E}">
        <p14:creationId xmlns:p14="http://schemas.microsoft.com/office/powerpoint/2010/main" val="41723004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Imaginez</a:t>
            </a:r>
            <a:r>
              <a:rPr lang="en-US" dirty="0"/>
              <a:t> la Conversation</a:t>
            </a:r>
          </a:p>
        </p:txBody>
      </p:sp>
      <p:sp>
        <p:nvSpPr>
          <p:cNvPr id="3" name="Content Placeholder 2"/>
          <p:cNvSpPr>
            <a:spLocks noGrp="1"/>
          </p:cNvSpPr>
          <p:nvPr>
            <p:ph idx="1"/>
          </p:nvPr>
        </p:nvSpPr>
        <p:spPr/>
        <p:txBody>
          <a:bodyPr/>
          <a:lstStyle/>
          <a:p>
            <a:pPr marL="0" indent="0">
              <a:buNone/>
            </a:pPr>
            <a:endParaRPr lang="en-US" dirty="0"/>
          </a:p>
        </p:txBody>
      </p:sp>
      <p:pic>
        <p:nvPicPr>
          <p:cNvPr id="4" name="Picture 3" descr="74.103_A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829199"/>
            <a:ext cx="3302000" cy="3810000"/>
          </a:xfrm>
          <a:prstGeom prst="rect">
            <a:avLst/>
          </a:prstGeom>
        </p:spPr>
      </p:pic>
      <p:pic>
        <p:nvPicPr>
          <p:cNvPr id="5" name="Content Placeholder 5" descr="26.1_A4.jpg"/>
          <p:cNvPicPr>
            <a:picLocks noGrp="1" noChangeAspect="1"/>
          </p:cNvPicPr>
          <p:nvPr/>
        </p:nvPicPr>
        <p:blipFill>
          <a:blip r:embed="rId3">
            <a:extLst>
              <a:ext uri="{28A0092B-C50C-407E-A947-70E740481C1C}">
                <a14:useLocalDpi xmlns:a14="http://schemas.microsoft.com/office/drawing/2010/main" val="0"/>
              </a:ext>
            </a:extLst>
          </a:blip>
          <a:srcRect l="-59537" r="-59537"/>
          <a:stretch>
            <a:fillRect/>
          </a:stretch>
        </p:blipFill>
        <p:spPr>
          <a:xfrm>
            <a:off x="2992817" y="1641910"/>
            <a:ext cx="7169024" cy="3942687"/>
          </a:xfrm>
          <a:prstGeom prst="rect">
            <a:avLst/>
          </a:prstGeom>
        </p:spPr>
      </p:pic>
      <p:sp>
        <p:nvSpPr>
          <p:cNvPr id="6" name="TextBox 5"/>
          <p:cNvSpPr txBox="1"/>
          <p:nvPr/>
        </p:nvSpPr>
        <p:spPr>
          <a:xfrm>
            <a:off x="5589216" y="5794840"/>
            <a:ext cx="2339114" cy="1200329"/>
          </a:xfrm>
          <a:prstGeom prst="rect">
            <a:avLst/>
          </a:prstGeom>
          <a:noFill/>
        </p:spPr>
        <p:txBody>
          <a:bodyPr wrap="none" rtlCol="0">
            <a:spAutoFit/>
          </a:bodyPr>
          <a:lstStyle/>
          <a:p>
            <a:r>
              <a:rPr lang="en-US" b="1" dirty="0">
                <a:hlinkClick r:id="rId4"/>
              </a:rPr>
              <a:t>Robert Henri American, 1865 - 1929</a:t>
            </a:r>
          </a:p>
          <a:p>
            <a:r>
              <a:rPr lang="en-US" b="1" i="1" dirty="0"/>
              <a:t>Tom </a:t>
            </a:r>
            <a:r>
              <a:rPr lang="en-US" b="1" i="1" dirty="0" err="1"/>
              <a:t>Cafferty</a:t>
            </a:r>
            <a:r>
              <a:rPr lang="en-US" dirty="0"/>
              <a:t>, 1924</a:t>
            </a:r>
          </a:p>
          <a:p>
            <a:endParaRPr lang="en-US" dirty="0"/>
          </a:p>
        </p:txBody>
      </p:sp>
      <p:sp>
        <p:nvSpPr>
          <p:cNvPr id="7" name="TextBox 6"/>
          <p:cNvSpPr txBox="1"/>
          <p:nvPr/>
        </p:nvSpPr>
        <p:spPr>
          <a:xfrm>
            <a:off x="817356" y="5840194"/>
            <a:ext cx="2941844" cy="1200329"/>
          </a:xfrm>
          <a:prstGeom prst="rect">
            <a:avLst/>
          </a:prstGeom>
          <a:noFill/>
        </p:spPr>
        <p:txBody>
          <a:bodyPr wrap="none" rtlCol="0">
            <a:spAutoFit/>
          </a:bodyPr>
          <a:lstStyle/>
          <a:p>
            <a:r>
              <a:rPr lang="en-US" b="1" u="sng" dirty="0">
                <a:hlinkClick r:id="rId5"/>
              </a:rPr>
              <a:t>George Luks American, 1867 - 1933</a:t>
            </a:r>
          </a:p>
          <a:p>
            <a:r>
              <a:rPr lang="en-US" b="1" i="1" dirty="0"/>
              <a:t>Boy with Dice</a:t>
            </a:r>
            <a:r>
              <a:rPr lang="en-US" dirty="0"/>
              <a:t>, ca. 1923-1924</a:t>
            </a:r>
          </a:p>
          <a:p>
            <a:endParaRPr lang="en-US" dirty="0"/>
          </a:p>
        </p:txBody>
      </p:sp>
    </p:spTree>
    <p:extLst>
      <p:ext uri="{BB962C8B-B14F-4D97-AF65-F5344CB8AC3E}">
        <p14:creationId xmlns:p14="http://schemas.microsoft.com/office/powerpoint/2010/main" val="2113397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67420"/>
            <a:ext cx="8229600" cy="1143000"/>
          </a:xfrm>
        </p:spPr>
        <p:txBody>
          <a:bodyPr/>
          <a:lstStyle/>
          <a:p>
            <a:endParaRPr lang="en-US" dirty="0"/>
          </a:p>
        </p:txBody>
      </p:sp>
      <p:sp>
        <p:nvSpPr>
          <p:cNvPr id="3" name="Content Placeholder 2"/>
          <p:cNvSpPr>
            <a:spLocks noGrp="1"/>
          </p:cNvSpPr>
          <p:nvPr>
            <p:ph idx="1"/>
          </p:nvPr>
        </p:nvSpPr>
        <p:spPr>
          <a:xfrm>
            <a:off x="355232" y="115276"/>
            <a:ext cx="8433535" cy="6742724"/>
          </a:xfrm>
        </p:spPr>
        <p:txBody>
          <a:bodyPr>
            <a:normAutofit fontScale="85000" lnSpcReduction="20000"/>
          </a:bodyPr>
          <a:lstStyle/>
          <a:p>
            <a:pPr marL="0" indent="0">
              <a:buNone/>
            </a:pPr>
            <a:r>
              <a:rPr lang="en-US" dirty="0"/>
              <a:t>ET MAINTENANT? </a:t>
            </a:r>
          </a:p>
          <a:p>
            <a:pPr marL="0" indent="0">
              <a:buNone/>
            </a:pPr>
            <a:endParaRPr lang="en-US" dirty="0"/>
          </a:p>
          <a:p>
            <a:pPr marL="0" indent="0">
              <a:buNone/>
            </a:pPr>
            <a:r>
              <a:rPr lang="en-US" dirty="0"/>
              <a:t>Le monde </a:t>
            </a:r>
            <a:r>
              <a:rPr lang="en-US" dirty="0" err="1"/>
              <a:t>s’écrit</a:t>
            </a:r>
            <a:r>
              <a:rPr lang="en-US" dirty="0"/>
              <a:t> au crayon</a:t>
            </a:r>
          </a:p>
          <a:p>
            <a:pPr marL="0" indent="0">
              <a:buNone/>
            </a:pPr>
            <a:r>
              <a:rPr lang="en-US" dirty="0"/>
              <a:t>– non </a:t>
            </a:r>
            <a:r>
              <a:rPr lang="en-US" dirty="0" err="1"/>
              <a:t>à</a:t>
            </a:r>
            <a:r>
              <a:rPr lang="en-US" dirty="0"/>
              <a:t> </a:t>
            </a:r>
            <a:r>
              <a:rPr lang="en-US" dirty="0" err="1"/>
              <a:t>l’encre</a:t>
            </a:r>
            <a:r>
              <a:rPr lang="en-US" dirty="0"/>
              <a:t>.  </a:t>
            </a:r>
            <a:r>
              <a:rPr lang="en-US" dirty="0" err="1"/>
              <a:t>C’est</a:t>
            </a:r>
            <a:r>
              <a:rPr lang="en-US" dirty="0"/>
              <a:t> de la </a:t>
            </a:r>
            <a:r>
              <a:rPr lang="en-US" dirty="0" err="1"/>
              <a:t>soie</a:t>
            </a:r>
            <a:endParaRPr lang="en-US" dirty="0"/>
          </a:p>
          <a:p>
            <a:pPr marL="0" indent="0">
              <a:buNone/>
            </a:pPr>
            <a:endParaRPr lang="en-US" dirty="0"/>
          </a:p>
          <a:p>
            <a:pPr marL="0" indent="0">
              <a:buNone/>
            </a:pPr>
            <a:r>
              <a:rPr lang="en-US" dirty="0"/>
              <a:t>	</a:t>
            </a:r>
            <a:r>
              <a:rPr lang="en-US" dirty="0" err="1"/>
              <a:t>ce</a:t>
            </a:r>
            <a:r>
              <a:rPr lang="en-US" dirty="0"/>
              <a:t> je-ne-sais-quoi </a:t>
            </a:r>
            <a:r>
              <a:rPr lang="en-US" dirty="0" err="1"/>
              <a:t>poussière</a:t>
            </a:r>
            <a:endParaRPr lang="en-US" dirty="0"/>
          </a:p>
          <a:p>
            <a:pPr marL="0" indent="0">
              <a:buNone/>
            </a:pPr>
            <a:r>
              <a:rPr lang="en-US" dirty="0"/>
              <a:t>	</a:t>
            </a:r>
            <a:r>
              <a:rPr lang="en-US" dirty="0" err="1"/>
              <a:t>tissée</a:t>
            </a:r>
            <a:r>
              <a:rPr lang="en-US" dirty="0"/>
              <a:t> de sentiments d’un crayon</a:t>
            </a:r>
          </a:p>
          <a:p>
            <a:pPr marL="0" indent="0">
              <a:buNone/>
            </a:pPr>
            <a:r>
              <a:rPr lang="en-US" dirty="0"/>
              <a:t>			</a:t>
            </a:r>
          </a:p>
          <a:p>
            <a:pPr marL="0" indent="0">
              <a:buNone/>
            </a:pPr>
            <a:r>
              <a:rPr lang="en-US" dirty="0"/>
              <a:t>							 un </a:t>
            </a:r>
            <a:r>
              <a:rPr lang="en-US" dirty="0" err="1"/>
              <a:t>ourlet</a:t>
            </a:r>
            <a:r>
              <a:rPr lang="en-US" dirty="0"/>
              <a:t> </a:t>
            </a:r>
            <a:r>
              <a:rPr lang="en-US" dirty="0" err="1"/>
              <a:t>cousu</a:t>
            </a:r>
            <a:endParaRPr lang="en-US" dirty="0"/>
          </a:p>
          <a:p>
            <a:pPr marL="0" indent="0">
              <a:buNone/>
            </a:pPr>
            <a:r>
              <a:rPr lang="en-US" dirty="0"/>
              <a:t>							 de </a:t>
            </a:r>
            <a:r>
              <a:rPr lang="en-US" dirty="0" err="1"/>
              <a:t>pourquoi</a:t>
            </a:r>
            <a:r>
              <a:rPr lang="en-US" dirty="0"/>
              <a:t> pas </a:t>
            </a:r>
            <a:r>
              <a:rPr lang="en-US" dirty="0" err="1"/>
              <a:t>ou</a:t>
            </a:r>
            <a:r>
              <a:rPr lang="en-US" dirty="0"/>
              <a:t>, </a:t>
            </a:r>
          </a:p>
          <a:p>
            <a:pPr marL="0" indent="0">
              <a:buNone/>
            </a:pPr>
            <a:endParaRPr lang="en-US" dirty="0"/>
          </a:p>
          <a:p>
            <a:pPr marL="0" indent="0">
              <a:buNone/>
            </a:pPr>
            <a:r>
              <a:rPr lang="en-US" dirty="0"/>
              <a:t>					</a:t>
            </a:r>
            <a:r>
              <a:rPr lang="en-US" dirty="0" err="1"/>
              <a:t>où</a:t>
            </a:r>
            <a:r>
              <a:rPr lang="en-US" dirty="0"/>
              <a:t>, </a:t>
            </a:r>
            <a:r>
              <a:rPr lang="en-US" dirty="0" err="1"/>
              <a:t>ou</a:t>
            </a:r>
            <a:endParaRPr lang="en-US" dirty="0"/>
          </a:p>
          <a:p>
            <a:pPr marL="0" indent="0">
              <a:buNone/>
            </a:pPr>
            <a:r>
              <a:rPr lang="en-US" dirty="0"/>
              <a:t>					un </a:t>
            </a:r>
            <a:r>
              <a:rPr lang="en-US" dirty="0" err="1"/>
              <a:t>peu</a:t>
            </a:r>
            <a:r>
              <a:rPr lang="en-US" dirty="0"/>
              <a:t> de </a:t>
            </a:r>
            <a:r>
              <a:rPr lang="en-US" dirty="0" err="1"/>
              <a:t>fou</a:t>
            </a:r>
            <a:r>
              <a:rPr lang="en-US" dirty="0"/>
              <a:t> </a:t>
            </a:r>
          </a:p>
          <a:p>
            <a:pPr marL="0" indent="0">
              <a:buNone/>
            </a:pPr>
            <a:r>
              <a:rPr lang="en-US" dirty="0" err="1"/>
              <a:t>à</a:t>
            </a:r>
            <a:r>
              <a:rPr lang="en-US" dirty="0"/>
              <a:t> </a:t>
            </a:r>
            <a:r>
              <a:rPr lang="en-US" dirty="0" err="1"/>
              <a:t>cuire</a:t>
            </a:r>
            <a:r>
              <a:rPr lang="en-US" dirty="0"/>
              <a:t> au four</a:t>
            </a:r>
          </a:p>
          <a:p>
            <a:pPr marL="0" indent="0">
              <a:buNone/>
            </a:pPr>
            <a:r>
              <a:rPr lang="en-US" dirty="0"/>
              <a:t> du </a:t>
            </a:r>
            <a:r>
              <a:rPr lang="en-US" dirty="0" err="1"/>
              <a:t>coeur</a:t>
            </a:r>
            <a:r>
              <a:rPr lang="en-US" dirty="0"/>
              <a:t>… </a:t>
            </a:r>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3458319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SONORITÉ: Les </a:t>
            </a:r>
            <a:r>
              <a:rPr lang="en-US"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voyelles</a:t>
            </a:r>
            <a:endParaRPr lang="en-US" dirty="0"/>
          </a:p>
        </p:txBody>
      </p:sp>
      <p:sp>
        <p:nvSpPr>
          <p:cNvPr id="3" name="Content Placeholder 2"/>
          <p:cNvSpPr>
            <a:spLocks noGrp="1"/>
          </p:cNvSpPr>
          <p:nvPr>
            <p:ph idx="1"/>
          </p:nvPr>
        </p:nvSpPr>
        <p:spPr>
          <a:xfrm>
            <a:off x="457200" y="1600200"/>
            <a:ext cx="8229600" cy="5097169"/>
          </a:xfrm>
        </p:spPr>
        <p:txBody>
          <a:bodyPr>
            <a:normAutofit fontScale="55000" lnSpcReduction="20000"/>
          </a:bodyPr>
          <a:lstStyle/>
          <a:p>
            <a:pPr marL="0" indent="0">
              <a:buNone/>
            </a:pPr>
            <a:r>
              <a:rPr lang="en-US" sz="2000" dirty="0"/>
              <a:t>Vowel/example in English						</a:t>
            </a:r>
            <a:r>
              <a:rPr lang="en-US" sz="2000" dirty="0" err="1"/>
              <a:t>en</a:t>
            </a:r>
            <a:r>
              <a:rPr lang="en-US" sz="2000" dirty="0"/>
              <a:t> </a:t>
            </a:r>
            <a:r>
              <a:rPr lang="en-US" sz="2000" dirty="0" err="1"/>
              <a:t>français</a:t>
            </a:r>
            <a:endParaRPr lang="en-US" sz="2000" dirty="0"/>
          </a:p>
          <a:p>
            <a:pPr marL="0" indent="0">
              <a:buNone/>
            </a:pPr>
            <a:r>
              <a:rPr lang="en-US" dirty="0" err="1"/>
              <a:t>i</a:t>
            </a:r>
            <a:r>
              <a:rPr lang="en-US" dirty="0"/>
              <a:t>ː		key							</a:t>
            </a:r>
            <a:r>
              <a:rPr lang="en-US" dirty="0" err="1"/>
              <a:t>ris</a:t>
            </a:r>
            <a:endParaRPr lang="en-US" dirty="0"/>
          </a:p>
          <a:p>
            <a:pPr marL="0" indent="0">
              <a:buNone/>
            </a:pPr>
            <a:r>
              <a:rPr lang="en-US" dirty="0" err="1"/>
              <a:t>eɪ</a:t>
            </a:r>
            <a:r>
              <a:rPr lang="en-US" dirty="0"/>
              <a:t>		cane							</a:t>
            </a:r>
            <a:r>
              <a:rPr lang="en-US" dirty="0" err="1"/>
              <a:t>aigu</a:t>
            </a:r>
            <a:endParaRPr lang="en-US" dirty="0"/>
          </a:p>
          <a:p>
            <a:pPr marL="0" indent="0">
              <a:buNone/>
            </a:pPr>
            <a:r>
              <a:rPr lang="en-US" dirty="0" err="1"/>
              <a:t>aɪ</a:t>
            </a:r>
            <a:r>
              <a:rPr lang="en-US" dirty="0"/>
              <a:t>		kite							…</a:t>
            </a:r>
          </a:p>
          <a:p>
            <a:pPr marL="0" indent="0">
              <a:buNone/>
            </a:pPr>
            <a:r>
              <a:rPr lang="fi-FI" dirty="0"/>
              <a:t>ɪ		</a:t>
            </a:r>
            <a:r>
              <a:rPr lang="fi-FI" dirty="0" err="1"/>
              <a:t>kit</a:t>
            </a:r>
            <a:r>
              <a:rPr lang="fi-FI" dirty="0"/>
              <a:t>							</a:t>
            </a:r>
            <a:r>
              <a:rPr lang="fi-FI" dirty="0" err="1"/>
              <a:t>inouie</a:t>
            </a:r>
            <a:endParaRPr lang="fi-FI" dirty="0"/>
          </a:p>
          <a:p>
            <a:pPr marL="0" indent="0">
              <a:buNone/>
            </a:pPr>
            <a:r>
              <a:rPr lang="fi-FI" dirty="0"/>
              <a:t>ɛ		ken							</a:t>
            </a:r>
            <a:r>
              <a:rPr lang="fi-FI" dirty="0" err="1"/>
              <a:t>espère</a:t>
            </a:r>
            <a:endParaRPr lang="fi-FI" dirty="0"/>
          </a:p>
          <a:p>
            <a:pPr marL="0" indent="0">
              <a:buNone/>
            </a:pPr>
            <a:r>
              <a:rPr lang="fi-FI" dirty="0"/>
              <a:t>æ		cat							</a:t>
            </a:r>
            <a:r>
              <a:rPr lang="fi-FI" dirty="0" err="1"/>
              <a:t>accompli</a:t>
            </a:r>
            <a:endParaRPr lang="fi-FI" dirty="0"/>
          </a:p>
          <a:p>
            <a:pPr marL="0" indent="0">
              <a:buNone/>
            </a:pPr>
            <a:r>
              <a:rPr lang="fi-FI" dirty="0" err="1"/>
              <a:t>ɝ</a:t>
            </a:r>
            <a:r>
              <a:rPr lang="fi-FI" dirty="0"/>
              <a:t>ː		</a:t>
            </a:r>
            <a:r>
              <a:rPr lang="fi-FI" dirty="0" err="1"/>
              <a:t>cur</a:t>
            </a:r>
            <a:r>
              <a:rPr lang="fi-FI" dirty="0"/>
              <a:t>							</a:t>
            </a:r>
            <a:r>
              <a:rPr lang="fi-FI" dirty="0" err="1"/>
              <a:t>leur</a:t>
            </a:r>
            <a:endParaRPr lang="fi-FI" dirty="0"/>
          </a:p>
          <a:p>
            <a:pPr marL="0" indent="0">
              <a:buNone/>
            </a:pPr>
            <a:r>
              <a:rPr lang="ro-RO" dirty="0"/>
              <a:t>ʌ		cut	</a:t>
            </a:r>
            <a:r>
              <a:rPr lang="en-US" dirty="0"/>
              <a:t>						…</a:t>
            </a:r>
            <a:endParaRPr lang="ro-RO" dirty="0"/>
          </a:p>
          <a:p>
            <a:pPr marL="0" indent="0">
              <a:buNone/>
            </a:pPr>
            <a:r>
              <a:rPr lang="ro-RO" dirty="0"/>
              <a:t>ɑː		cot	</a:t>
            </a:r>
            <a:r>
              <a:rPr lang="en-US" dirty="0"/>
              <a:t>						</a:t>
            </a:r>
            <a:r>
              <a:rPr lang="en-US" dirty="0" err="1"/>
              <a:t>hôtel</a:t>
            </a:r>
            <a:endParaRPr lang="ro-RO" dirty="0"/>
          </a:p>
          <a:p>
            <a:pPr marL="0" indent="0">
              <a:buNone/>
            </a:pPr>
            <a:r>
              <a:rPr lang="pl-PL" dirty="0" err="1"/>
              <a:t>aʊ</a:t>
            </a:r>
            <a:r>
              <a:rPr lang="pl-PL" dirty="0"/>
              <a:t>		</a:t>
            </a:r>
            <a:r>
              <a:rPr lang="pl-PL" dirty="0" err="1"/>
              <a:t>cow</a:t>
            </a:r>
            <a:r>
              <a:rPr lang="pl-PL" dirty="0"/>
              <a:t>	</a:t>
            </a:r>
            <a:r>
              <a:rPr lang="en-US" dirty="0"/>
              <a:t>						augmenter</a:t>
            </a:r>
            <a:endParaRPr lang="pl-PL" dirty="0"/>
          </a:p>
          <a:p>
            <a:pPr marL="0" indent="0">
              <a:buNone/>
            </a:pPr>
            <a:r>
              <a:rPr lang="pl-PL" dirty="0" err="1"/>
              <a:t>ɔɪ</a:t>
            </a:r>
            <a:r>
              <a:rPr lang="pl-PL" dirty="0"/>
              <a:t>		</a:t>
            </a:r>
            <a:r>
              <a:rPr lang="pl-PL" dirty="0" err="1"/>
              <a:t>coy</a:t>
            </a:r>
            <a:r>
              <a:rPr lang="pl-PL" dirty="0"/>
              <a:t>	</a:t>
            </a:r>
            <a:r>
              <a:rPr lang="en-US" dirty="0"/>
              <a:t>						</a:t>
            </a:r>
            <a:r>
              <a:rPr lang="en-US" b="1" i="1" dirty="0" err="1"/>
              <a:t>Voyelles</a:t>
            </a:r>
            <a:r>
              <a:rPr lang="en-US" b="1" i="1" dirty="0"/>
              <a:t> </a:t>
            </a:r>
            <a:r>
              <a:rPr lang="en-US" b="1" i="1" dirty="0" err="1"/>
              <a:t>arrondies</a:t>
            </a:r>
            <a:r>
              <a:rPr lang="en-US" b="1" i="1" dirty="0"/>
              <a:t>!</a:t>
            </a:r>
            <a:endParaRPr lang="pl-PL" dirty="0"/>
          </a:p>
          <a:p>
            <a:pPr marL="0" indent="0">
              <a:buNone/>
            </a:pPr>
            <a:r>
              <a:rPr lang="pl-PL" dirty="0" err="1"/>
              <a:t>ɔ</a:t>
            </a:r>
            <a:r>
              <a:rPr lang="pl-PL" dirty="0"/>
              <a:t>ː		</a:t>
            </a:r>
            <a:r>
              <a:rPr lang="pl-PL" dirty="0" err="1"/>
              <a:t>caught</a:t>
            </a:r>
            <a:r>
              <a:rPr lang="pl-PL" dirty="0"/>
              <a:t>, </a:t>
            </a:r>
            <a:r>
              <a:rPr lang="pl-PL" dirty="0" err="1"/>
              <a:t>core</a:t>
            </a:r>
            <a:r>
              <a:rPr lang="pl-PL" dirty="0"/>
              <a:t>	</a:t>
            </a:r>
            <a:r>
              <a:rPr lang="en-US" dirty="0"/>
              <a:t>				</a:t>
            </a:r>
            <a:r>
              <a:rPr lang="en-US" dirty="0" err="1"/>
              <a:t>augure</a:t>
            </a:r>
            <a:endParaRPr lang="pl-PL" dirty="0"/>
          </a:p>
          <a:p>
            <a:pPr marL="0" indent="0">
              <a:buNone/>
            </a:pPr>
            <a:r>
              <a:rPr lang="pl-PL" dirty="0" err="1"/>
              <a:t>ʊ</a:t>
            </a:r>
            <a:r>
              <a:rPr lang="pl-PL" dirty="0"/>
              <a:t>		</a:t>
            </a:r>
            <a:r>
              <a:rPr lang="pl-PL" dirty="0" err="1"/>
              <a:t>could</a:t>
            </a:r>
            <a:r>
              <a:rPr lang="pl-PL" dirty="0"/>
              <a:t>					         </a:t>
            </a:r>
          </a:p>
          <a:p>
            <a:pPr marL="0" indent="0">
              <a:buNone/>
            </a:pPr>
            <a:r>
              <a:rPr lang="pl-PL" dirty="0" err="1"/>
              <a:t>oʊ</a:t>
            </a:r>
            <a:r>
              <a:rPr lang="pl-PL" dirty="0"/>
              <a:t>		</a:t>
            </a:r>
            <a:r>
              <a:rPr lang="pl-PL" dirty="0" err="1"/>
              <a:t>coat</a:t>
            </a:r>
            <a:r>
              <a:rPr lang="pl-PL" dirty="0"/>
              <a:t>	</a:t>
            </a:r>
            <a:r>
              <a:rPr lang="en-US" dirty="0"/>
              <a:t>						</a:t>
            </a:r>
            <a:r>
              <a:rPr lang="en-US" dirty="0" err="1"/>
              <a:t>ô</a:t>
            </a:r>
            <a:r>
              <a:rPr lang="en-US" dirty="0"/>
              <a:t>	</a:t>
            </a:r>
            <a:endParaRPr lang="pl-PL" dirty="0"/>
          </a:p>
          <a:p>
            <a:pPr marL="0" indent="0">
              <a:buNone/>
            </a:pPr>
            <a:r>
              <a:rPr lang="pl-PL" dirty="0"/>
              <a:t>uː		</a:t>
            </a:r>
            <a:r>
              <a:rPr lang="pl-PL" dirty="0" err="1"/>
              <a:t>cool</a:t>
            </a:r>
            <a:r>
              <a:rPr lang="pl-PL" dirty="0"/>
              <a:t>, 						</a:t>
            </a:r>
            <a:r>
              <a:rPr lang="pl-PL" dirty="0" err="1"/>
              <a:t>fou</a:t>
            </a:r>
            <a:r>
              <a:rPr lang="pl-PL" dirty="0"/>
              <a:t>, </a:t>
            </a:r>
            <a:r>
              <a:rPr lang="pl-PL" dirty="0" err="1"/>
              <a:t>mouche</a:t>
            </a:r>
            <a:endParaRPr lang="pl-PL" dirty="0"/>
          </a:p>
          <a:p>
            <a:pPr marL="0" indent="0">
              <a:buNone/>
            </a:pPr>
            <a:r>
              <a:rPr lang="pl-PL" dirty="0" err="1"/>
              <a:t>cute</a:t>
            </a:r>
            <a:r>
              <a:rPr lang="pl-PL" dirty="0"/>
              <a:t>	</a:t>
            </a:r>
            <a:r>
              <a:rPr lang="en-US" dirty="0"/>
              <a:t>								</a:t>
            </a:r>
            <a:r>
              <a:rPr lang="en-US" dirty="0" err="1"/>
              <a:t>flûte</a:t>
            </a:r>
            <a:endParaRPr lang="pl-PL" dirty="0"/>
          </a:p>
          <a:p>
            <a:pPr marL="0" indent="0">
              <a:buNone/>
            </a:pPr>
            <a:r>
              <a:rPr lang="en-US" dirty="0"/>
              <a:t>									</a:t>
            </a:r>
            <a:r>
              <a:rPr lang="en-US" b="1" i="1" dirty="0" err="1"/>
              <a:t>Nasale</a:t>
            </a:r>
            <a:r>
              <a:rPr lang="en-US" b="1" i="1" dirty="0"/>
              <a:t>:  </a:t>
            </a:r>
            <a:r>
              <a:rPr lang="en-US" dirty="0"/>
              <a:t>bon, </a:t>
            </a:r>
            <a:r>
              <a:rPr lang="en-US" dirty="0" err="1"/>
              <a:t>monter</a:t>
            </a:r>
            <a:endParaRPr lang="en-US" dirty="0"/>
          </a:p>
          <a:p>
            <a:pPr marL="0" indent="0">
              <a:buNone/>
            </a:pPr>
            <a:endParaRPr lang="en-US" dirty="0"/>
          </a:p>
        </p:txBody>
      </p:sp>
      <p:sp>
        <p:nvSpPr>
          <p:cNvPr id="4" name="TextBox 3">
            <a:extLst>
              <a:ext uri="{FF2B5EF4-FFF2-40B4-BE49-F238E27FC236}">
                <a16:creationId xmlns:a16="http://schemas.microsoft.com/office/drawing/2014/main" id="{E263AB90-3484-2B4C-9821-02F7DBBF1E5A}"/>
              </a:ext>
            </a:extLst>
          </p:cNvPr>
          <p:cNvSpPr txBox="1"/>
          <p:nvPr/>
        </p:nvSpPr>
        <p:spPr>
          <a:xfrm>
            <a:off x="4310743" y="-239486"/>
            <a:ext cx="237566" cy="369332"/>
          </a:xfrm>
          <a:prstGeom prst="rect">
            <a:avLst/>
          </a:prstGeom>
          <a:noFill/>
        </p:spPr>
        <p:txBody>
          <a:bodyPr wrap="none" rtlCol="0">
            <a:spAutoFit/>
          </a:bodyPr>
          <a:lstStyle/>
          <a:p>
            <a:r>
              <a:rPr lang="en-US" dirty="0"/>
              <a:t> </a:t>
            </a:r>
          </a:p>
        </p:txBody>
      </p:sp>
    </p:spTree>
    <p:extLst>
      <p:ext uri="{BB962C8B-B14F-4D97-AF65-F5344CB8AC3E}">
        <p14:creationId xmlns:p14="http://schemas.microsoft.com/office/powerpoint/2010/main" val="1012523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9E201-6526-B54A-99C2-502285683E79}"/>
              </a:ext>
            </a:extLst>
          </p:cNvPr>
          <p:cNvSpPr>
            <a:spLocks noGrp="1"/>
          </p:cNvSpPr>
          <p:nvPr>
            <p:ph type="title"/>
          </p:nvPr>
        </p:nvSpPr>
        <p:spPr/>
        <p:txBody>
          <a:bodyPr/>
          <a:lstStyle/>
          <a:p>
            <a:r>
              <a:rPr lang="en-US" dirty="0" err="1"/>
              <a:t>Voyelles</a:t>
            </a:r>
            <a:r>
              <a:rPr lang="en-US" dirty="0"/>
              <a:t> par Arthur Rimbaud</a:t>
            </a:r>
          </a:p>
        </p:txBody>
      </p:sp>
      <p:sp>
        <p:nvSpPr>
          <p:cNvPr id="3" name="Content Placeholder 2">
            <a:extLst>
              <a:ext uri="{FF2B5EF4-FFF2-40B4-BE49-F238E27FC236}">
                <a16:creationId xmlns:a16="http://schemas.microsoft.com/office/drawing/2014/main" id="{74DF5984-8C0F-6B44-92E4-520C0E968A89}"/>
              </a:ext>
            </a:extLst>
          </p:cNvPr>
          <p:cNvSpPr>
            <a:spLocks noGrp="1"/>
          </p:cNvSpPr>
          <p:nvPr>
            <p:ph idx="1"/>
          </p:nvPr>
        </p:nvSpPr>
        <p:spPr>
          <a:xfrm>
            <a:off x="457200" y="1600200"/>
            <a:ext cx="7793665" cy="5257800"/>
          </a:xfrm>
        </p:spPr>
        <p:txBody>
          <a:bodyPr>
            <a:normAutofit fontScale="47500" lnSpcReduction="20000"/>
          </a:bodyPr>
          <a:lstStyle/>
          <a:p>
            <a:pPr marL="0" indent="0">
              <a:buNone/>
            </a:pPr>
            <a:r>
              <a:rPr lang="en-US" sz="4200" b="1" dirty="0"/>
              <a:t>A</a:t>
            </a:r>
            <a:r>
              <a:rPr lang="en-US" sz="4200" dirty="0"/>
              <a:t> noir,</a:t>
            </a:r>
            <a:r>
              <a:rPr lang="en-US" sz="4200" dirty="0">
                <a:solidFill>
                  <a:schemeClr val="bg2"/>
                </a:solidFill>
              </a:rPr>
              <a:t> </a:t>
            </a:r>
            <a:r>
              <a:rPr lang="en-US" sz="4200" b="1" dirty="0">
                <a:solidFill>
                  <a:schemeClr val="bg2"/>
                </a:solidFill>
              </a:rPr>
              <a:t>E</a:t>
            </a:r>
            <a:r>
              <a:rPr lang="en-US" sz="4200" dirty="0"/>
              <a:t> blanc,</a:t>
            </a:r>
            <a:r>
              <a:rPr lang="en-US" sz="4200" dirty="0">
                <a:solidFill>
                  <a:srgbClr val="C00000"/>
                </a:solidFill>
              </a:rPr>
              <a:t> </a:t>
            </a:r>
            <a:r>
              <a:rPr lang="en-US" sz="4200" b="1" dirty="0">
                <a:solidFill>
                  <a:srgbClr val="C00000"/>
                </a:solidFill>
              </a:rPr>
              <a:t>I</a:t>
            </a:r>
            <a:r>
              <a:rPr lang="en-US" sz="4200" dirty="0"/>
              <a:t> rouge, </a:t>
            </a:r>
            <a:r>
              <a:rPr lang="en-US" sz="4200" b="1" dirty="0">
                <a:solidFill>
                  <a:srgbClr val="00B050"/>
                </a:solidFill>
              </a:rPr>
              <a:t>U</a:t>
            </a:r>
            <a:r>
              <a:rPr lang="en-US" sz="4200" dirty="0"/>
              <a:t> vert,</a:t>
            </a:r>
            <a:r>
              <a:rPr lang="en-US" sz="4200" b="1" dirty="0">
                <a:solidFill>
                  <a:schemeClr val="tx2">
                    <a:lumMod val="75000"/>
                  </a:schemeClr>
                </a:solidFill>
              </a:rPr>
              <a:t> O</a:t>
            </a:r>
            <a:r>
              <a:rPr lang="en-US" sz="4200" dirty="0">
                <a:solidFill>
                  <a:schemeClr val="tx2">
                    <a:lumMod val="75000"/>
                  </a:schemeClr>
                </a:solidFill>
              </a:rPr>
              <a:t> </a:t>
            </a:r>
            <a:r>
              <a:rPr lang="en-US" sz="4200" dirty="0"/>
              <a:t>bleu : </a:t>
            </a:r>
            <a:r>
              <a:rPr lang="en-US" sz="4200" dirty="0" err="1"/>
              <a:t>voyelles</a:t>
            </a:r>
            <a:r>
              <a:rPr lang="en-US" sz="4200" dirty="0"/>
              <a:t>,</a:t>
            </a:r>
            <a:br>
              <a:rPr lang="en-US" sz="4200" dirty="0"/>
            </a:br>
            <a:r>
              <a:rPr lang="en-US" sz="4200" dirty="0"/>
              <a:t>Je </a:t>
            </a:r>
            <a:r>
              <a:rPr lang="en-US" sz="4200" dirty="0" err="1"/>
              <a:t>dirai</a:t>
            </a:r>
            <a:r>
              <a:rPr lang="en-US" sz="4200" dirty="0"/>
              <a:t> </a:t>
            </a:r>
            <a:r>
              <a:rPr lang="en-US" sz="4200" dirty="0" err="1"/>
              <a:t>quelque</a:t>
            </a:r>
            <a:r>
              <a:rPr lang="en-US" sz="4200" dirty="0"/>
              <a:t> jour </a:t>
            </a:r>
            <a:r>
              <a:rPr lang="en-US" sz="4200" dirty="0" err="1"/>
              <a:t>vos</a:t>
            </a:r>
            <a:r>
              <a:rPr lang="en-US" sz="4200" dirty="0"/>
              <a:t> naissances </a:t>
            </a:r>
            <a:r>
              <a:rPr lang="en-US" sz="4200" dirty="0" err="1"/>
              <a:t>latentes</a:t>
            </a:r>
            <a:r>
              <a:rPr lang="en-US" sz="4200" dirty="0"/>
              <a:t> :</a:t>
            </a:r>
            <a:br>
              <a:rPr lang="en-US" sz="4200" dirty="0"/>
            </a:br>
            <a:r>
              <a:rPr lang="en-US" sz="4200" b="1" dirty="0"/>
              <a:t>A</a:t>
            </a:r>
            <a:r>
              <a:rPr lang="en-US" sz="4200" dirty="0"/>
              <a:t>, noir corset </a:t>
            </a:r>
            <a:r>
              <a:rPr lang="en-US" sz="4200" dirty="0" err="1"/>
              <a:t>velu</a:t>
            </a:r>
            <a:r>
              <a:rPr lang="en-US" sz="4200" dirty="0"/>
              <a:t> des </a:t>
            </a:r>
            <a:r>
              <a:rPr lang="en-US" sz="4200" dirty="0" err="1"/>
              <a:t>mouches</a:t>
            </a:r>
            <a:r>
              <a:rPr lang="en-US" sz="4200" dirty="0"/>
              <a:t> </a:t>
            </a:r>
            <a:r>
              <a:rPr lang="en-US" sz="4200" dirty="0" err="1"/>
              <a:t>éclatantes</a:t>
            </a:r>
            <a:r>
              <a:rPr lang="en-US" sz="4200" dirty="0"/>
              <a:t/>
            </a:r>
            <a:br>
              <a:rPr lang="en-US" sz="4200" dirty="0"/>
            </a:br>
            <a:r>
              <a:rPr lang="en-US" sz="4200" dirty="0"/>
              <a:t>Qui </a:t>
            </a:r>
            <a:r>
              <a:rPr lang="en-US" sz="4200" dirty="0" err="1"/>
              <a:t>bombinent</a:t>
            </a:r>
            <a:r>
              <a:rPr lang="en-US" sz="4200" dirty="0"/>
              <a:t> </a:t>
            </a:r>
            <a:r>
              <a:rPr lang="en-US" sz="4200" dirty="0" err="1"/>
              <a:t>autour</a:t>
            </a:r>
            <a:r>
              <a:rPr lang="en-US" sz="4200" dirty="0"/>
              <a:t> des </a:t>
            </a:r>
            <a:r>
              <a:rPr lang="en-US" sz="4200" dirty="0" err="1"/>
              <a:t>puanteurs</a:t>
            </a:r>
            <a:r>
              <a:rPr lang="en-US" sz="4200" dirty="0"/>
              <a:t> </a:t>
            </a:r>
            <a:r>
              <a:rPr lang="en-US" sz="4200" dirty="0" err="1"/>
              <a:t>cruelles</a:t>
            </a:r>
            <a:r>
              <a:rPr lang="en-US" sz="4200" dirty="0"/>
              <a:t>,</a:t>
            </a:r>
          </a:p>
          <a:p>
            <a:pPr marL="0" indent="0">
              <a:buNone/>
            </a:pPr>
            <a:endParaRPr lang="en-US" sz="4200" dirty="0"/>
          </a:p>
          <a:p>
            <a:pPr marL="0" indent="0">
              <a:buNone/>
            </a:pPr>
            <a:r>
              <a:rPr lang="en-US" sz="4200" dirty="0" err="1"/>
              <a:t>Golfes</a:t>
            </a:r>
            <a:r>
              <a:rPr lang="en-US" sz="4200" dirty="0"/>
              <a:t> </a:t>
            </a:r>
            <a:r>
              <a:rPr lang="en-US" sz="4200" dirty="0" err="1"/>
              <a:t>d’ombre</a:t>
            </a:r>
            <a:r>
              <a:rPr lang="en-US" sz="4200" dirty="0"/>
              <a:t> ; E, </a:t>
            </a:r>
            <a:r>
              <a:rPr lang="en-US" sz="4200" dirty="0" err="1"/>
              <a:t>candeur</a:t>
            </a:r>
            <a:r>
              <a:rPr lang="en-US" sz="4200" dirty="0"/>
              <a:t> des </a:t>
            </a:r>
            <a:r>
              <a:rPr lang="en-US" sz="4200" dirty="0" err="1"/>
              <a:t>vapeurs</a:t>
            </a:r>
            <a:r>
              <a:rPr lang="en-US" sz="4200" dirty="0"/>
              <a:t> et des </a:t>
            </a:r>
            <a:r>
              <a:rPr lang="en-US" sz="4200" dirty="0" err="1"/>
              <a:t>tentes</a:t>
            </a:r>
            <a:r>
              <a:rPr lang="en-US" sz="4200" dirty="0"/>
              <a:t>,</a:t>
            </a:r>
            <a:br>
              <a:rPr lang="en-US" sz="4200" dirty="0"/>
            </a:br>
            <a:r>
              <a:rPr lang="en-US" sz="4200" dirty="0"/>
              <a:t>Lances des glaciers </a:t>
            </a:r>
            <a:r>
              <a:rPr lang="en-US" sz="4200" dirty="0" err="1"/>
              <a:t>fiers</a:t>
            </a:r>
            <a:r>
              <a:rPr lang="en-US" sz="4200" dirty="0"/>
              <a:t>, </a:t>
            </a:r>
            <a:r>
              <a:rPr lang="en-US" sz="4200" dirty="0" err="1"/>
              <a:t>rois</a:t>
            </a:r>
            <a:r>
              <a:rPr lang="en-US" sz="4200" dirty="0"/>
              <a:t> </a:t>
            </a:r>
            <a:r>
              <a:rPr lang="en-US" sz="4200" dirty="0" err="1"/>
              <a:t>blancs</a:t>
            </a:r>
            <a:r>
              <a:rPr lang="en-US" sz="4200" dirty="0"/>
              <a:t>, frissons </a:t>
            </a:r>
            <a:r>
              <a:rPr lang="en-US" sz="4200" dirty="0" err="1"/>
              <a:t>d’ombelles</a:t>
            </a:r>
            <a:r>
              <a:rPr lang="en-US" sz="4200" dirty="0"/>
              <a:t> ;</a:t>
            </a:r>
            <a:br>
              <a:rPr lang="en-US" sz="4200" dirty="0"/>
            </a:br>
            <a:r>
              <a:rPr lang="en-US" sz="4200" dirty="0"/>
              <a:t>I, </a:t>
            </a:r>
            <a:r>
              <a:rPr lang="en-US" sz="4200" dirty="0" err="1"/>
              <a:t>pourpres</a:t>
            </a:r>
            <a:r>
              <a:rPr lang="en-US" sz="4200" dirty="0"/>
              <a:t>, sang </a:t>
            </a:r>
            <a:r>
              <a:rPr lang="en-US" sz="4200" dirty="0" err="1"/>
              <a:t>craché</a:t>
            </a:r>
            <a:r>
              <a:rPr lang="en-US" sz="4200" dirty="0"/>
              <a:t>, </a:t>
            </a:r>
            <a:r>
              <a:rPr lang="en-US" sz="4200" dirty="0" err="1"/>
              <a:t>rire</a:t>
            </a:r>
            <a:r>
              <a:rPr lang="en-US" sz="4200" dirty="0"/>
              <a:t> des </a:t>
            </a:r>
            <a:r>
              <a:rPr lang="en-US" sz="4200" dirty="0" err="1"/>
              <a:t>lèvres</a:t>
            </a:r>
            <a:r>
              <a:rPr lang="en-US" sz="4200" dirty="0"/>
              <a:t> belles</a:t>
            </a:r>
            <a:br>
              <a:rPr lang="en-US" sz="4200" dirty="0"/>
            </a:br>
            <a:r>
              <a:rPr lang="en-US" sz="4200" dirty="0" err="1"/>
              <a:t>Dans</a:t>
            </a:r>
            <a:r>
              <a:rPr lang="en-US" sz="4200" dirty="0"/>
              <a:t> la </a:t>
            </a:r>
            <a:r>
              <a:rPr lang="en-US" sz="4200" dirty="0" err="1"/>
              <a:t>colère</a:t>
            </a:r>
            <a:r>
              <a:rPr lang="en-US" sz="4200" dirty="0"/>
              <a:t> </a:t>
            </a:r>
            <a:r>
              <a:rPr lang="en-US" sz="4200" dirty="0" err="1"/>
              <a:t>ou</a:t>
            </a:r>
            <a:r>
              <a:rPr lang="en-US" sz="4200" dirty="0"/>
              <a:t> les </a:t>
            </a:r>
            <a:r>
              <a:rPr lang="en-US" sz="4200" dirty="0" err="1"/>
              <a:t>ivresses</a:t>
            </a:r>
            <a:r>
              <a:rPr lang="en-US" sz="4200" dirty="0"/>
              <a:t> </a:t>
            </a:r>
            <a:r>
              <a:rPr lang="en-US" sz="4200" dirty="0" err="1"/>
              <a:t>pénitentes</a:t>
            </a:r>
            <a:r>
              <a:rPr lang="en-US" sz="4200" dirty="0"/>
              <a:t> ;</a:t>
            </a:r>
          </a:p>
          <a:p>
            <a:pPr marL="0" indent="0">
              <a:buNone/>
            </a:pPr>
            <a:endParaRPr lang="en-US" sz="4200" dirty="0"/>
          </a:p>
          <a:p>
            <a:pPr marL="0" indent="0">
              <a:buNone/>
            </a:pPr>
            <a:r>
              <a:rPr lang="en-US" sz="4200" dirty="0"/>
              <a:t>U, cycles, </a:t>
            </a:r>
            <a:r>
              <a:rPr lang="en-US" sz="4200" dirty="0" err="1"/>
              <a:t>vibrements</a:t>
            </a:r>
            <a:r>
              <a:rPr lang="en-US" sz="4200" dirty="0"/>
              <a:t> </a:t>
            </a:r>
            <a:r>
              <a:rPr lang="en-US" sz="4200" dirty="0" err="1"/>
              <a:t>divins</a:t>
            </a:r>
            <a:r>
              <a:rPr lang="en-US" sz="4200" dirty="0"/>
              <a:t> des </a:t>
            </a:r>
            <a:r>
              <a:rPr lang="en-US" sz="4200" dirty="0" err="1"/>
              <a:t>mers</a:t>
            </a:r>
            <a:r>
              <a:rPr lang="en-US" sz="4200" dirty="0"/>
              <a:t> </a:t>
            </a:r>
            <a:r>
              <a:rPr lang="en-US" sz="4200" dirty="0" err="1"/>
              <a:t>virides</a:t>
            </a:r>
            <a:r>
              <a:rPr lang="en-US" sz="4200" dirty="0"/>
              <a:t>,</a:t>
            </a:r>
            <a:br>
              <a:rPr lang="en-US" sz="4200" dirty="0"/>
            </a:br>
            <a:r>
              <a:rPr lang="en-US" sz="4200" dirty="0" err="1"/>
              <a:t>Paix</a:t>
            </a:r>
            <a:r>
              <a:rPr lang="en-US" sz="4200" dirty="0"/>
              <a:t> des </a:t>
            </a:r>
            <a:r>
              <a:rPr lang="en-US" sz="4200" dirty="0" err="1"/>
              <a:t>pâtis</a:t>
            </a:r>
            <a:r>
              <a:rPr lang="en-US" sz="4200" dirty="0"/>
              <a:t> </a:t>
            </a:r>
            <a:r>
              <a:rPr lang="en-US" sz="4200" dirty="0" err="1"/>
              <a:t>semés</a:t>
            </a:r>
            <a:r>
              <a:rPr lang="en-US" sz="4200" dirty="0"/>
              <a:t> </a:t>
            </a:r>
            <a:r>
              <a:rPr lang="en-US" sz="4200" dirty="0" err="1"/>
              <a:t>d’animaux</a:t>
            </a:r>
            <a:r>
              <a:rPr lang="en-US" sz="4200" dirty="0"/>
              <a:t>, </a:t>
            </a:r>
            <a:r>
              <a:rPr lang="en-US" sz="4200" dirty="0" err="1"/>
              <a:t>paix</a:t>
            </a:r>
            <a:r>
              <a:rPr lang="en-US" sz="4200" dirty="0"/>
              <a:t> des rides</a:t>
            </a:r>
            <a:br>
              <a:rPr lang="en-US" sz="4200" dirty="0"/>
            </a:br>
            <a:r>
              <a:rPr lang="en-US" sz="4200" dirty="0"/>
              <a:t>Que </a:t>
            </a:r>
            <a:r>
              <a:rPr lang="en-US" sz="4200" dirty="0" err="1"/>
              <a:t>l’alchimie</a:t>
            </a:r>
            <a:r>
              <a:rPr lang="en-US" sz="4200" dirty="0"/>
              <a:t> </a:t>
            </a:r>
            <a:r>
              <a:rPr lang="en-US" sz="4200" dirty="0" err="1"/>
              <a:t>imprime</a:t>
            </a:r>
            <a:r>
              <a:rPr lang="en-US" sz="4200" dirty="0"/>
              <a:t> aux grands fronts </a:t>
            </a:r>
            <a:r>
              <a:rPr lang="en-US" sz="4200" dirty="0" err="1"/>
              <a:t>studieux</a:t>
            </a:r>
            <a:r>
              <a:rPr lang="en-US" sz="4200" dirty="0"/>
              <a:t> ;</a:t>
            </a:r>
          </a:p>
          <a:p>
            <a:pPr marL="0" indent="0">
              <a:buNone/>
            </a:pPr>
            <a:endParaRPr lang="en-US" sz="4200" dirty="0"/>
          </a:p>
          <a:p>
            <a:pPr marL="0" indent="0">
              <a:buNone/>
            </a:pPr>
            <a:r>
              <a:rPr lang="en-US" sz="4200" dirty="0"/>
              <a:t>O, </a:t>
            </a:r>
            <a:r>
              <a:rPr lang="en-US" sz="4200" dirty="0" err="1"/>
              <a:t>suprême</a:t>
            </a:r>
            <a:r>
              <a:rPr lang="en-US" sz="4200" dirty="0"/>
              <a:t> </a:t>
            </a:r>
            <a:r>
              <a:rPr lang="en-US" sz="4200" dirty="0" err="1"/>
              <a:t>Clairon</a:t>
            </a:r>
            <a:r>
              <a:rPr lang="en-US" sz="4200" dirty="0"/>
              <a:t> </a:t>
            </a:r>
            <a:r>
              <a:rPr lang="en-US" sz="4200" dirty="0" err="1"/>
              <a:t>plein</a:t>
            </a:r>
            <a:r>
              <a:rPr lang="en-US" sz="4200" dirty="0"/>
              <a:t> des </a:t>
            </a:r>
            <a:r>
              <a:rPr lang="en-US" sz="4200" dirty="0" err="1"/>
              <a:t>strideurs</a:t>
            </a:r>
            <a:r>
              <a:rPr lang="en-US" sz="4200" dirty="0"/>
              <a:t> </a:t>
            </a:r>
            <a:r>
              <a:rPr lang="en-US" sz="4200" dirty="0" err="1"/>
              <a:t>étranges</a:t>
            </a:r>
            <a:r>
              <a:rPr lang="en-US" sz="4200" dirty="0"/>
              <a:t>,</a:t>
            </a:r>
            <a:br>
              <a:rPr lang="en-US" sz="4200" dirty="0"/>
            </a:br>
            <a:r>
              <a:rPr lang="en-US" sz="4200" dirty="0"/>
              <a:t>Silence </a:t>
            </a:r>
            <a:r>
              <a:rPr lang="en-US" sz="4200" dirty="0" err="1"/>
              <a:t>traversés</a:t>
            </a:r>
            <a:r>
              <a:rPr lang="en-US" sz="4200" dirty="0"/>
              <a:t> des </a:t>
            </a:r>
            <a:r>
              <a:rPr lang="en-US" sz="4200" dirty="0" err="1"/>
              <a:t>Mondes</a:t>
            </a:r>
            <a:r>
              <a:rPr lang="en-US" sz="4200" dirty="0"/>
              <a:t> et des </a:t>
            </a:r>
            <a:r>
              <a:rPr lang="en-US" sz="4200" dirty="0" err="1"/>
              <a:t>Anges</a:t>
            </a:r>
            <a:r>
              <a:rPr lang="en-US" sz="4200" dirty="0"/>
              <a:t> :</a:t>
            </a:r>
            <a:br>
              <a:rPr lang="en-US" sz="4200" dirty="0"/>
            </a:br>
            <a:r>
              <a:rPr lang="en-US" sz="4200" dirty="0"/>
              <a:t>– O </a:t>
            </a:r>
            <a:r>
              <a:rPr lang="en-US" sz="4200" dirty="0" err="1"/>
              <a:t>l’Oméga</a:t>
            </a:r>
            <a:r>
              <a:rPr lang="en-US" sz="4200" dirty="0"/>
              <a:t>, rayon violet de </a:t>
            </a:r>
            <a:r>
              <a:rPr lang="en-US" sz="4200" dirty="0" err="1"/>
              <a:t>Ses</a:t>
            </a:r>
            <a:r>
              <a:rPr lang="en-US" sz="4200" dirty="0"/>
              <a:t> </a:t>
            </a:r>
            <a:r>
              <a:rPr lang="en-US" sz="4200" dirty="0" err="1"/>
              <a:t>Yeux</a:t>
            </a:r>
            <a:r>
              <a:rPr lang="en-US" sz="4200" dirty="0"/>
              <a:t> ! –</a:t>
            </a:r>
          </a:p>
          <a:p>
            <a:pPr marL="0" indent="0">
              <a:buNone/>
            </a:pPr>
            <a:r>
              <a:rPr lang="en-US" dirty="0"/>
              <a:t/>
            </a:r>
            <a:br>
              <a:rPr lang="en-US" dirty="0"/>
            </a:br>
            <a:endParaRPr lang="en-US" dirty="0"/>
          </a:p>
        </p:txBody>
      </p:sp>
    </p:spTree>
    <p:extLst>
      <p:ext uri="{BB962C8B-B14F-4D97-AF65-F5344CB8AC3E}">
        <p14:creationId xmlns:p14="http://schemas.microsoft.com/office/powerpoint/2010/main" val="115225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B66B3-EA6B-4943-AE1A-B24C45D26151}"/>
              </a:ext>
            </a:extLst>
          </p:cNvPr>
          <p:cNvSpPr>
            <a:spLocks noGrp="1"/>
          </p:cNvSpPr>
          <p:nvPr>
            <p:ph type="title"/>
          </p:nvPr>
        </p:nvSpPr>
        <p:spPr>
          <a:xfrm>
            <a:off x="202019" y="232108"/>
            <a:ext cx="8229600" cy="1143000"/>
          </a:xfrm>
        </p:spPr>
        <p:txBody>
          <a:bodyPr>
            <a:normAutofit fontScale="90000"/>
          </a:bodyPr>
          <a:lstStyle/>
          <a:p>
            <a:r>
              <a:rPr lang="en-US" sz="3600" i="1" dirty="0"/>
              <a:t>Les </a:t>
            </a:r>
            <a:r>
              <a:rPr lang="en-US" sz="3600" i="1" dirty="0" err="1"/>
              <a:t>consonnes</a:t>
            </a:r>
            <a:r>
              <a:rPr lang="en-US" sz="3600" i="1" dirty="0"/>
              <a:t> ne </a:t>
            </a:r>
            <a:r>
              <a:rPr lang="en-US" sz="3600" i="1" dirty="0" err="1"/>
              <a:t>sont</a:t>
            </a:r>
            <a:r>
              <a:rPr lang="en-US" sz="3600" i="1" dirty="0"/>
              <a:t> </a:t>
            </a:r>
            <a:r>
              <a:rPr lang="en-US" sz="3600" i="1" dirty="0" err="1"/>
              <a:t>entendues</a:t>
            </a:r>
            <a:r>
              <a:rPr lang="en-US" sz="3600" i="1" dirty="0"/>
              <a:t> </a:t>
            </a:r>
            <a:r>
              <a:rPr lang="en-US" sz="3100" i="1" dirty="0" err="1"/>
              <a:t>qu'avec</a:t>
            </a:r>
            <a:r>
              <a:rPr lang="en-US" sz="3100" i="1" dirty="0"/>
              <a:t> </a:t>
            </a:r>
            <a:r>
              <a:rPr lang="en-US" sz="3100" i="1" dirty="0" err="1"/>
              <a:t>l'air</a:t>
            </a:r>
            <a:r>
              <a:rPr lang="en-US" sz="3100" i="1" dirty="0"/>
              <a:t> des </a:t>
            </a:r>
            <a:r>
              <a:rPr lang="en-US" sz="3100" i="1" dirty="0" err="1"/>
              <a:t>voyelles</a:t>
            </a:r>
            <a:r>
              <a:rPr lang="en-US" sz="3100" i="1" dirty="0"/>
              <a:t>–  et </a:t>
            </a:r>
            <a:r>
              <a:rPr lang="en-US" sz="3100" i="1" dirty="0" err="1"/>
              <a:t>donc</a:t>
            </a:r>
            <a:r>
              <a:rPr lang="en-US" sz="3100" i="1" dirty="0"/>
              <a:t> “</a:t>
            </a:r>
            <a:r>
              <a:rPr lang="en-US" sz="3100" i="1" dirty="0" err="1"/>
              <a:t>sonnent</a:t>
            </a:r>
            <a:r>
              <a:rPr lang="en-US" sz="3100" i="1" dirty="0"/>
              <a:t> avec (con </a:t>
            </a:r>
            <a:r>
              <a:rPr lang="en-US" sz="3100" i="1" dirty="0" err="1"/>
              <a:t>en</a:t>
            </a:r>
            <a:r>
              <a:rPr lang="en-US" sz="3100" i="1" dirty="0"/>
              <a:t> </a:t>
            </a:r>
            <a:r>
              <a:rPr lang="en-US" sz="3100" i="1" dirty="0" err="1"/>
              <a:t>latin</a:t>
            </a:r>
            <a:r>
              <a:rPr lang="en-US" sz="3100" i="1" dirty="0"/>
              <a:t>)  un </a:t>
            </a:r>
            <a:r>
              <a:rPr lang="en-US" sz="3100" i="1" dirty="0" err="1"/>
              <a:t>autre</a:t>
            </a:r>
            <a:r>
              <a:rPr lang="en-US" sz="3100" i="1" dirty="0"/>
              <a:t>…”</a:t>
            </a:r>
            <a:endParaRPr lang="en-US" sz="3100" dirty="0"/>
          </a:p>
        </p:txBody>
      </p:sp>
      <p:sp>
        <p:nvSpPr>
          <p:cNvPr id="3" name="Content Placeholder 2">
            <a:extLst>
              <a:ext uri="{FF2B5EF4-FFF2-40B4-BE49-F238E27FC236}">
                <a16:creationId xmlns:a16="http://schemas.microsoft.com/office/drawing/2014/main" id="{62ABD11B-95A9-C04A-8A35-081E4E79D61C}"/>
              </a:ext>
            </a:extLst>
          </p:cNvPr>
          <p:cNvSpPr>
            <a:spLocks noGrp="1"/>
          </p:cNvSpPr>
          <p:nvPr>
            <p:ph idx="1"/>
          </p:nvPr>
        </p:nvSpPr>
        <p:spPr/>
        <p:txBody>
          <a:bodyPr>
            <a:normAutofit fontScale="77500" lnSpcReduction="20000"/>
          </a:bodyPr>
          <a:lstStyle/>
          <a:p>
            <a:pPr marL="0" indent="0">
              <a:buNone/>
            </a:pPr>
            <a:r>
              <a:rPr lang="en-US" b="1" dirty="0"/>
              <a:t>Avec les </a:t>
            </a:r>
            <a:r>
              <a:rPr lang="en-US" b="1" dirty="0" err="1"/>
              <a:t>lèvres</a:t>
            </a:r>
            <a:r>
              <a:rPr lang="en-US" b="1" dirty="0"/>
              <a:t>:</a:t>
            </a:r>
          </a:p>
          <a:p>
            <a:pPr marL="0" indent="0">
              <a:buNone/>
            </a:pPr>
            <a:r>
              <a:rPr lang="en-US" sz="3400" dirty="0" err="1"/>
              <a:t>Pé</a:t>
            </a:r>
            <a:r>
              <a:rPr lang="en-US" sz="3400" dirty="0"/>
              <a:t>			</a:t>
            </a:r>
            <a:r>
              <a:rPr lang="en-US" sz="3400" dirty="0" err="1"/>
              <a:t>bébé</a:t>
            </a:r>
            <a:r>
              <a:rPr lang="en-US" sz="3400" dirty="0"/>
              <a:t>			</a:t>
            </a:r>
            <a:r>
              <a:rPr lang="en-US" sz="3400" dirty="0" err="1"/>
              <a:t>maman</a:t>
            </a:r>
            <a:r>
              <a:rPr lang="en-US" sz="3400" dirty="0"/>
              <a:t>. (</a:t>
            </a:r>
            <a:r>
              <a:rPr lang="en-US" sz="3400" dirty="0" err="1"/>
              <a:t>nasale</a:t>
            </a:r>
            <a:r>
              <a:rPr lang="en-US" sz="3400" dirty="0"/>
              <a:t>)</a:t>
            </a:r>
          </a:p>
          <a:p>
            <a:pPr marL="0" indent="0">
              <a:buNone/>
            </a:pPr>
            <a:r>
              <a:rPr lang="en-US" sz="3600" dirty="0"/>
              <a:t>Le, la, les…</a:t>
            </a:r>
            <a:endParaRPr lang="en-US" sz="3400" dirty="0"/>
          </a:p>
          <a:p>
            <a:pPr marL="0" indent="0">
              <a:buNone/>
            </a:pPr>
            <a:endParaRPr lang="en-US" sz="1900" b="1" dirty="0"/>
          </a:p>
          <a:p>
            <a:pPr marL="0" indent="0">
              <a:buNone/>
            </a:pPr>
            <a:r>
              <a:rPr lang="en-US" sz="2800" b="1" dirty="0"/>
              <a:t>Avec les dents et les </a:t>
            </a:r>
            <a:r>
              <a:rPr lang="en-US" sz="2800" b="1" dirty="0" err="1"/>
              <a:t>lèvres</a:t>
            </a:r>
            <a:endParaRPr lang="en-US" sz="2800" b="1" dirty="0"/>
          </a:p>
          <a:p>
            <a:pPr marL="0" indent="0">
              <a:buNone/>
            </a:pPr>
            <a:r>
              <a:rPr lang="en-US" sz="2800" dirty="0"/>
              <a:t>Franc, </a:t>
            </a:r>
            <a:r>
              <a:rPr lang="en-US" sz="2800" dirty="0" err="1"/>
              <a:t>vif</a:t>
            </a:r>
            <a:endParaRPr lang="en-US" sz="2800" dirty="0"/>
          </a:p>
          <a:p>
            <a:pPr marL="0" indent="0">
              <a:buNone/>
            </a:pPr>
            <a:endParaRPr lang="en-US" sz="1900" dirty="0"/>
          </a:p>
          <a:p>
            <a:pPr marL="0" indent="0">
              <a:buNone/>
            </a:pPr>
            <a:r>
              <a:rPr lang="en-US" b="1" dirty="0"/>
              <a:t>Avec la langue: </a:t>
            </a:r>
            <a:r>
              <a:rPr lang="en-US" dirty="0"/>
              <a:t>				</a:t>
            </a:r>
            <a:r>
              <a:rPr lang="en-US" b="1" dirty="0"/>
              <a:t>sibilants</a:t>
            </a:r>
          </a:p>
          <a:p>
            <a:pPr marL="0" indent="0">
              <a:buNone/>
            </a:pPr>
            <a:r>
              <a:rPr lang="en-US" sz="3100" dirty="0"/>
              <a:t>Non, 						Susie!  </a:t>
            </a:r>
            <a:r>
              <a:rPr lang="en-US" sz="3100" dirty="0" err="1"/>
              <a:t>Zéro</a:t>
            </a:r>
            <a:endParaRPr lang="en-US" sz="3100" dirty="0"/>
          </a:p>
          <a:p>
            <a:pPr marL="0" indent="0">
              <a:buNone/>
            </a:pPr>
            <a:endParaRPr lang="en-US" dirty="0"/>
          </a:p>
          <a:p>
            <a:pPr marL="0" indent="0">
              <a:buNone/>
            </a:pPr>
            <a:r>
              <a:rPr lang="en-US" b="1" dirty="0" err="1"/>
              <a:t>Autre</a:t>
            </a:r>
            <a:r>
              <a:rPr lang="en-US" b="1" dirty="0"/>
              <a:t>:  </a:t>
            </a:r>
            <a:r>
              <a:rPr lang="en-US" sz="3100" dirty="0" err="1"/>
              <a:t>chut</a:t>
            </a:r>
            <a:r>
              <a:rPr lang="en-US" sz="3100" dirty="0"/>
              <a:t>; jus; </a:t>
            </a:r>
            <a:r>
              <a:rPr lang="en-US" sz="3100" dirty="0" err="1"/>
              <a:t>choque</a:t>
            </a:r>
            <a:r>
              <a:rPr lang="en-US" sz="3100" dirty="0"/>
              <a:t>, </a:t>
            </a:r>
          </a:p>
          <a:p>
            <a:pPr marL="0" indent="0">
              <a:buNone/>
            </a:pPr>
            <a:r>
              <a:rPr lang="en-US" dirty="0" err="1"/>
              <a:t>réel</a:t>
            </a:r>
            <a:r>
              <a:rPr lang="en-US" dirty="0"/>
              <a:t>,, </a:t>
            </a:r>
            <a:r>
              <a:rPr lang="en-US" dirty="0" err="1"/>
              <a:t>errer</a:t>
            </a:r>
            <a:r>
              <a:rPr lang="en-US" dirty="0"/>
              <a:t>,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125782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Consonnes</a:t>
            </a: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texture/volume</a:t>
            </a:r>
            <a:endParaRPr lang="en-US" dirty="0"/>
          </a:p>
        </p:txBody>
      </p:sp>
      <p:sp>
        <p:nvSpPr>
          <p:cNvPr id="3" name="Content Placeholder 2"/>
          <p:cNvSpPr>
            <a:spLocks noGrp="1"/>
          </p:cNvSpPr>
          <p:nvPr>
            <p:ph idx="1"/>
          </p:nvPr>
        </p:nvSpPr>
        <p:spPr>
          <a:xfrm>
            <a:off x="457200" y="1600200"/>
            <a:ext cx="8229600" cy="4976223"/>
          </a:xfrm>
        </p:spPr>
        <p:txBody>
          <a:bodyPr/>
          <a:lstStyle/>
          <a:p>
            <a:pPr marL="0" indent="0">
              <a:buNone/>
            </a:pPr>
            <a:r>
              <a:rPr lang="en-US" dirty="0" err="1"/>
              <a:t>En</a:t>
            </a:r>
            <a:r>
              <a:rPr lang="en-US" dirty="0"/>
              <a:t> </a:t>
            </a:r>
            <a:r>
              <a:rPr lang="en-US" dirty="0" err="1"/>
              <a:t>anglais</a:t>
            </a:r>
            <a:r>
              <a:rPr lang="en-US" dirty="0"/>
              <a:t>, </a:t>
            </a:r>
            <a:r>
              <a:rPr lang="en-US" dirty="0" err="1"/>
              <a:t>il</a:t>
            </a:r>
            <a:r>
              <a:rPr lang="en-US" dirty="0"/>
              <a:t> y a  24 </a:t>
            </a:r>
            <a:r>
              <a:rPr lang="en-US" dirty="0" err="1"/>
              <a:t>consonnes</a:t>
            </a:r>
            <a:r>
              <a:rPr lang="en-US" dirty="0"/>
              <a:t> (voiced/unvoiced)</a:t>
            </a:r>
          </a:p>
          <a:p>
            <a:pPr marL="0" indent="0">
              <a:buNone/>
            </a:pPr>
            <a:r>
              <a:rPr lang="en-US" dirty="0"/>
              <a:t>Plosives : p, b,/ t, d,/ k, g  :</a:t>
            </a:r>
            <a:r>
              <a:rPr lang="en-US" sz="1600" dirty="0"/>
              <a:t>pot/bought/boat; taut/dot; caught/got-goat</a:t>
            </a:r>
          </a:p>
          <a:p>
            <a:pPr marL="0" indent="0">
              <a:buNone/>
            </a:pPr>
            <a:r>
              <a:rPr lang="en-US" dirty="0"/>
              <a:t>Nasals: n, m, </a:t>
            </a:r>
            <a:r>
              <a:rPr lang="en-US" dirty="0" err="1"/>
              <a:t>ng</a:t>
            </a:r>
            <a:r>
              <a:rPr lang="en-US" dirty="0"/>
              <a:t>, </a:t>
            </a:r>
            <a:r>
              <a:rPr lang="en-US" sz="1600" dirty="0"/>
              <a:t>yummy, no-no-no-no, inning</a:t>
            </a:r>
          </a:p>
          <a:p>
            <a:pPr marL="0" indent="0">
              <a:buNone/>
            </a:pPr>
            <a:r>
              <a:rPr lang="en-US" dirty="0"/>
              <a:t>Fricatives: f/v; </a:t>
            </a:r>
            <a:r>
              <a:rPr lang="en-US" dirty="0" err="1"/>
              <a:t>th</a:t>
            </a:r>
            <a:r>
              <a:rPr lang="en-US" dirty="0"/>
              <a:t>, s/z, </a:t>
            </a:r>
            <a:r>
              <a:rPr lang="en-US" sz="1600" dirty="0"/>
              <a:t>froth, vivacity, zither  </a:t>
            </a:r>
          </a:p>
          <a:p>
            <a:pPr marL="0" indent="0">
              <a:buNone/>
            </a:pPr>
            <a:r>
              <a:rPr lang="en-US" dirty="0"/>
              <a:t>Affricates: </a:t>
            </a:r>
            <a:r>
              <a:rPr lang="en-US" dirty="0" err="1"/>
              <a:t>ch</a:t>
            </a:r>
            <a:r>
              <a:rPr lang="en-US" dirty="0"/>
              <a:t>/</a:t>
            </a:r>
            <a:r>
              <a:rPr lang="en-US" dirty="0" err="1"/>
              <a:t>sh</a:t>
            </a:r>
            <a:r>
              <a:rPr lang="en-US" dirty="0"/>
              <a:t>; j (dg) </a:t>
            </a:r>
            <a:r>
              <a:rPr lang="en-US" sz="1600" dirty="0" err="1"/>
              <a:t>charlie</a:t>
            </a:r>
            <a:r>
              <a:rPr lang="en-US" sz="1600" dirty="0"/>
              <a:t>, shush!  George don’t jeer! (</a:t>
            </a:r>
            <a:r>
              <a:rPr lang="en-US" sz="1600" dirty="0" err="1"/>
              <a:t>Djodjo</a:t>
            </a:r>
            <a:r>
              <a:rPr lang="en-US" sz="1600" dirty="0"/>
              <a:t>!)</a:t>
            </a:r>
          </a:p>
          <a:p>
            <a:pPr marL="0" indent="0">
              <a:buNone/>
            </a:pPr>
            <a:r>
              <a:rPr lang="en-US" dirty="0"/>
              <a:t>Approximants(liquids): r/l	</a:t>
            </a:r>
            <a:r>
              <a:rPr lang="en-US" sz="1600" dirty="0"/>
              <a:t>really lily; reel lightly</a:t>
            </a:r>
          </a:p>
          <a:p>
            <a:pPr marL="0" indent="0">
              <a:buNone/>
            </a:pPr>
            <a:endParaRPr lang="en-US" dirty="0"/>
          </a:p>
        </p:txBody>
      </p:sp>
    </p:spTree>
    <p:extLst>
      <p:ext uri="{BB962C8B-B14F-4D97-AF65-F5344CB8AC3E}">
        <p14:creationId xmlns:p14="http://schemas.microsoft.com/office/powerpoint/2010/main" val="23173501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9759</TotalTime>
  <Words>1859</Words>
  <Application>Microsoft Office PowerPoint</Application>
  <PresentationFormat>On-screen Show (4:3)</PresentationFormat>
  <Paragraphs>566</Paragraphs>
  <Slides>49</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49</vt:i4>
      </vt:variant>
    </vt:vector>
  </HeadingPairs>
  <TitlesOfParts>
    <vt:vector size="54" baseType="lpstr">
      <vt:lpstr>Arial</vt:lpstr>
      <vt:lpstr>Calibri</vt:lpstr>
      <vt:lpstr>Corbel</vt:lpstr>
      <vt:lpstr>Wingdings</vt:lpstr>
      <vt:lpstr>Office Theme</vt:lpstr>
      <vt:lpstr>Using Poetry’s Language in the FL Classroom… “L’invitation au Voyage”</vt:lpstr>
      <vt:lpstr>La pronunciation… Mother Goose Rhymes…par Luis van Rooten (1906-73)  </vt:lpstr>
      <vt:lpstr> Chaque mot est une porte… … qui s’ouvre à une rencontre… souvent annulée– et voilà quand le mot sonne vrai… quand il insiste sur la rencontre…”  Yannis Ritsos </vt:lpstr>
      <vt:lpstr>  Le  secret du vers: syllabes, rhythme, enjambements…   </vt:lpstr>
      <vt:lpstr>PowerPoint Presentation</vt:lpstr>
      <vt:lpstr>SONORITÉ: Les voyelles</vt:lpstr>
      <vt:lpstr>Voyelles par Arthur Rimbaud</vt:lpstr>
      <vt:lpstr>Les consonnes ne sont entendues qu'avec l'air des voyelles–  et donc “sonnent avec (con en latin)  un autre…”</vt:lpstr>
      <vt:lpstr>Consonnes:  texture/volume</vt:lpstr>
      <vt:lpstr>PowerPoint Presentation</vt:lpstr>
      <vt:lpstr>PowerPoint Presentation</vt:lpstr>
      <vt:lpstr>PowerPoint Presentation</vt:lpstr>
      <vt:lpstr>   Comment l’art comprend/traduit/observe “l’ordinaire”?  </vt:lpstr>
      <vt:lpstr>PowerPoint Presentation</vt:lpstr>
      <vt:lpstr>Technique de “gomme”  (erasure technique) – qu’est-ce qui change?</vt:lpstr>
      <vt:lpstr>L’identité – ce qui défine par son absence</vt:lpstr>
      <vt:lpstr>Exemple en anglais d’un palimpseste (dans l'Antiquité, parchemin manuscrit effacé sur lequel on a réécrit)  </vt:lpstr>
      <vt:lpstr>Calligrammes! (kalos- la beaute; gramma- écriture)</vt:lpstr>
      <vt:lpstr> </vt:lpstr>
      <vt:lpstr>PowerPoint Presentation</vt:lpstr>
      <vt:lpstr>Décrivez la personnalité de ton ombre…</vt:lpstr>
      <vt:lpstr>La traduction de ce que l’on voit… note, imagine, et se demande</vt:lpstr>
      <vt:lpstr>Choisissez des mots qui expriment votre sentiment envers ces tournesols. </vt:lpstr>
      <vt:lpstr>Associations surréelistes… </vt:lpstr>
      <vt:lpstr>PowerPoint Presentation</vt:lpstr>
      <vt:lpstr>PowerPoint Presentation</vt:lpstr>
      <vt:lpstr>PowerPoint Presentation</vt:lpstr>
      <vt:lpstr>Projet Camouflage de La Tour Eiffel – Fernand Léger (1937) </vt:lpstr>
      <vt:lpstr>PowerPoint Presentation</vt:lpstr>
      <vt:lpstr>PowerPoint Presentation</vt:lpstr>
      <vt:lpstr>PowerPoint Presentation</vt:lpstr>
      <vt:lpstr>Pour continuer!</vt:lpstr>
      <vt:lpstr>l’art: pour l’oeil; la poésie, pour la voix l’inspiration des deux, main à main</vt:lpstr>
      <vt:lpstr>PowerPoint Presentation</vt:lpstr>
      <vt:lpstr>Ballade– Quels mots pour un “golden shovel”?</vt:lpstr>
      <vt:lpstr>PowerPoint Presentation</vt:lpstr>
      <vt:lpstr>PowerPoint Presentation</vt:lpstr>
      <vt:lpstr>La Modernisation du Français Rondeau de Charles d’Orléans  </vt:lpstr>
      <vt:lpstr>PowerPoint Presentation</vt:lpstr>
      <vt:lpstr>Poèmes classiques…</vt:lpstr>
      <vt:lpstr>PowerPoint Presentation</vt:lpstr>
      <vt:lpstr>Poèmes pour le Plaisir… </vt:lpstr>
      <vt:lpstr>PowerPoint Presentation</vt:lpstr>
      <vt:lpstr>La fin</vt:lpstr>
      <vt:lpstr>Quelques supplements… </vt:lpstr>
      <vt:lpstr>Les Belles Familles, Jacques Prévert</vt:lpstr>
      <vt:lpstr>La Fontaine…et le Plaisir des mots </vt:lpstr>
      <vt:lpstr>Chanter la poésie: Rimbaud à Reggiani</vt:lpstr>
      <vt:lpstr>Imaginez la Conversation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Poetry Workshop</dc:title>
  <dc:creator>Kathryn Jospe</dc:creator>
  <cp:lastModifiedBy>Black, Candace</cp:lastModifiedBy>
  <cp:revision>112</cp:revision>
  <cp:lastPrinted>2018-02-23T14:36:44Z</cp:lastPrinted>
  <dcterms:created xsi:type="dcterms:W3CDTF">2017-01-18T20:08:30Z</dcterms:created>
  <dcterms:modified xsi:type="dcterms:W3CDTF">2018-03-12T11:12:45Z</dcterms:modified>
</cp:coreProperties>
</file>